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8"/>
  </p:notesMasterIdLst>
  <p:handoutMasterIdLst>
    <p:handoutMasterId r:id="rId19"/>
  </p:handoutMasterIdLst>
  <p:sldIdLst>
    <p:sldId id="259" r:id="rId3"/>
    <p:sldId id="260" r:id="rId4"/>
    <p:sldId id="273" r:id="rId5"/>
    <p:sldId id="261" r:id="rId6"/>
    <p:sldId id="262" r:id="rId7"/>
    <p:sldId id="263" r:id="rId8"/>
    <p:sldId id="266" r:id="rId9"/>
    <p:sldId id="265" r:id="rId10"/>
    <p:sldId id="267" r:id="rId11"/>
    <p:sldId id="268" r:id="rId12"/>
    <p:sldId id="264"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80" d="100"/>
          <a:sy n="80" d="100"/>
        </p:scale>
        <p:origin x="-690" y="-348"/>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4/14/2013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4/14/2013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4/14/2013</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9" name="Footer Placeholder 8"/>
          <p:cNvSpPr>
            <a:spLocks noGrp="1"/>
          </p:cNvSpPr>
          <p:nvPr>
            <p:ph type="ftr" sz="quarter" idx="12"/>
          </p:nvPr>
        </p:nvSpPr>
        <p:spPr/>
        <p:txBody>
          <a:bodyPr/>
          <a:lstStyle>
            <a:lvl1pPr>
              <a:defRPr>
                <a:solidFill>
                  <a:schemeClr val="tx2"/>
                </a:solidFill>
              </a:defRPr>
            </a:lvl1pPr>
          </a:lstStyle>
          <a:p>
            <a:endParaRPr lang="en-US"/>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4/14/2013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4/14/2013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Vertical Title 1"/>
          <p:cNvSpPr>
            <a:spLocks noGrp="1"/>
          </p:cNvSpPr>
          <p:nvPr>
            <p:ph type="title" orient="vert"/>
          </p:nvPr>
        </p:nvSpPr>
        <p:spPr>
          <a:xfrm>
            <a:off x="8839200" y="274639"/>
            <a:ext cx="2743200" cy="4983161"/>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lumMod val="50000"/>
                  </a:schemeClr>
                </a:solidFill>
              </a:defRPr>
            </a:lvl1pPr>
          </a:lstStyle>
          <a:p>
            <a:fld id="{349BF3EA-1A78-4F07-BDC0-C8A1BD461199}" type="datetimeFigureOut">
              <a:rPr lang="en-US" smtClean="0"/>
              <a:pPr/>
              <a:t>4/14/2013</a:t>
            </a:fld>
            <a:endParaRPr lang="en-US"/>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612805" y="1828800"/>
            <a:ext cx="5388864" cy="3429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4/14/2013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3" name="Content Placeholder 12"/>
          <p:cNvSpPr>
            <a:spLocks noGrp="1"/>
          </p:cNvSpPr>
          <p:nvPr>
            <p:ph sz="quarter" idx="14"/>
          </p:nvPr>
        </p:nvSpPr>
        <p:spPr>
          <a:xfrm>
            <a:off x="6201237" y="2453474"/>
            <a:ext cx="5388864" cy="2833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4/14/2013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4/14/2013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4/14/2013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3" name="Picture Placeholder 2"/>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4/14/2013</a:t>
            </a:fld>
            <a:endParaRPr lang="en-US"/>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0" pos="3840" userDrawn="1">
          <p15:clr>
            <a:srgbClr val="F26B43"/>
          </p15:clr>
        </p15:guide>
        <p15:guide id="0" orient="horz" pos="3312" userDrawn="1">
          <p15:clr>
            <a:srgbClr val="F26B43"/>
          </p15:clr>
        </p15:guide>
        <p15:guide id="0" orient="horz" pos="1008" userDrawn="1">
          <p15:clr>
            <a:srgbClr val="F26B43"/>
          </p15:clr>
        </p15:guide>
        <p15:guide id="0" orient="horz" pos="1152" userDrawn="1">
          <p15:clr>
            <a:srgbClr val="F26B43"/>
          </p15:clr>
        </p15:guide>
        <p15:guide id="0" pos="384" userDrawn="1">
          <p15:clr>
            <a:srgbClr val="F26B43"/>
          </p15:clr>
        </p15:guide>
        <p15:guide id="1"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7281" y="4288971"/>
            <a:ext cx="2893924" cy="1167283"/>
          </a:xfrm>
        </p:spPr>
        <p:txBody>
          <a:bodyPr>
            <a:noAutofit/>
          </a:bodyPr>
          <a:lstStyle/>
          <a:p>
            <a:r>
              <a:rPr lang="en-US" sz="1200" b="1" i="1" dirty="0" smtClean="0"/>
              <a:t>Created By</a:t>
            </a:r>
            <a:r>
              <a:rPr lang="en-US" sz="1200" i="1" dirty="0" smtClean="0"/>
              <a:t>:</a:t>
            </a:r>
            <a:r>
              <a:rPr lang="en-US" sz="1200" dirty="0" smtClean="0"/>
              <a:t/>
            </a:r>
            <a:br>
              <a:rPr lang="en-US" sz="1200" dirty="0" smtClean="0"/>
            </a:br>
            <a:r>
              <a:rPr lang="en-US" sz="1200" dirty="0" err="1" smtClean="0"/>
              <a:t>Emmanuella</a:t>
            </a:r>
            <a:r>
              <a:rPr lang="en-US" sz="1200" dirty="0" smtClean="0"/>
              <a:t> Emmanuel </a:t>
            </a:r>
            <a:br>
              <a:rPr lang="en-US" sz="1200" dirty="0" smtClean="0"/>
            </a:br>
            <a:r>
              <a:rPr lang="en-US" sz="1200" dirty="0" smtClean="0"/>
              <a:t>Sammantha Firestone</a:t>
            </a:r>
            <a:br>
              <a:rPr lang="en-US" sz="1200" dirty="0" smtClean="0"/>
            </a:br>
            <a:r>
              <a:rPr lang="en-US" sz="1200" dirty="0" smtClean="0"/>
              <a:t> Anthony </a:t>
            </a:r>
            <a:r>
              <a:rPr lang="en-US" sz="1200" dirty="0" err="1" smtClean="0"/>
              <a:t>Gibertii</a:t>
            </a:r>
            <a:r>
              <a:rPr lang="en-US" sz="1200" dirty="0" smtClean="0"/>
              <a:t/>
            </a:r>
            <a:br>
              <a:rPr lang="en-US" sz="1200" dirty="0" smtClean="0"/>
            </a:br>
            <a:r>
              <a:rPr lang="en-US" sz="1200" dirty="0" smtClean="0"/>
              <a:t>Ariel Gonzalez</a:t>
            </a:r>
            <a:br>
              <a:rPr lang="en-US" sz="1200" dirty="0" smtClean="0"/>
            </a:br>
            <a:r>
              <a:rPr lang="en-US" sz="1200" dirty="0" smtClean="0"/>
              <a:t> </a:t>
            </a:r>
            <a:r>
              <a:rPr lang="en-US" sz="1200" dirty="0" err="1" smtClean="0"/>
              <a:t>Thach</a:t>
            </a:r>
            <a:r>
              <a:rPr lang="en-US" sz="1200" dirty="0" smtClean="0"/>
              <a:t> Pham</a:t>
            </a:r>
            <a:endParaRPr lang="en-US" sz="1200" dirty="0"/>
          </a:p>
        </p:txBody>
      </p:sp>
      <p:sp>
        <p:nvSpPr>
          <p:cNvPr id="2" name="Title 1"/>
          <p:cNvSpPr>
            <a:spLocks noGrp="1"/>
          </p:cNvSpPr>
          <p:nvPr>
            <p:ph type="ctrTitle"/>
          </p:nvPr>
        </p:nvSpPr>
        <p:spPr>
          <a:xfrm>
            <a:off x="844062" y="2260878"/>
            <a:ext cx="10433538" cy="2006321"/>
          </a:xfrm>
        </p:spPr>
        <p:txBody>
          <a:bodyPr/>
          <a:lstStyle/>
          <a:p>
            <a:r>
              <a:rPr lang="en-US" u="sng" dirty="0" smtClean="0"/>
              <a:t>The Wireless Bird</a:t>
            </a:r>
            <a:br>
              <a:rPr lang="en-US" u="sng" dirty="0" smtClean="0"/>
            </a:br>
            <a:r>
              <a:rPr lang="en-US" sz="2800" dirty="0" smtClean="0"/>
              <a:t>The Little Spotted Kiwi Image Capturing Device</a:t>
            </a:r>
            <a:endParaRPr lang="en-US" u="sng" dirty="0"/>
          </a:p>
        </p:txBody>
      </p:sp>
      <p:sp>
        <p:nvSpPr>
          <p:cNvPr id="4" name="Subtitle 2"/>
          <p:cNvSpPr txBox="1">
            <a:spLocks/>
          </p:cNvSpPr>
          <p:nvPr/>
        </p:nvSpPr>
        <p:spPr>
          <a:xfrm>
            <a:off x="2996086" y="4314930"/>
            <a:ext cx="2893924" cy="952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406" y="1381056"/>
            <a:ext cx="1250706" cy="12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22205" y="5514986"/>
            <a:ext cx="4501662" cy="369332"/>
          </a:xfrm>
          <a:prstGeom prst="rect">
            <a:avLst/>
          </a:prstGeom>
          <a:noFill/>
          <a:ln>
            <a:noFill/>
          </a:ln>
        </p:spPr>
        <p:txBody>
          <a:bodyPr wrap="square" rtlCol="0" anchor="ctr" anchorCtr="1">
            <a:spAutoFit/>
          </a:bodyPr>
          <a:lstStyle/>
          <a:p>
            <a:r>
              <a:rPr lang="en-US" dirty="0" smtClean="0">
                <a:solidFill>
                  <a:schemeClr val="tx2">
                    <a:lumMod val="50000"/>
                  </a:schemeClr>
                </a:solidFill>
              </a:rPr>
              <a:t>Wentworth Institute of Technology</a:t>
            </a:r>
            <a:endParaRPr lang="en-US" dirty="0">
              <a:solidFill>
                <a:schemeClr val="tx2">
                  <a:lumMod val="50000"/>
                </a:schemeClr>
              </a:solidFill>
            </a:endParaRPr>
          </a:p>
        </p:txBody>
      </p:sp>
      <p:sp>
        <p:nvSpPr>
          <p:cNvPr id="6" name="TextBox 5"/>
          <p:cNvSpPr txBox="1"/>
          <p:nvPr/>
        </p:nvSpPr>
        <p:spPr>
          <a:xfrm>
            <a:off x="0" y="6488668"/>
            <a:ext cx="2190540" cy="369332"/>
          </a:xfrm>
          <a:prstGeom prst="rect">
            <a:avLst/>
          </a:prstGeom>
          <a:noFill/>
          <a:ln>
            <a:noFill/>
          </a:ln>
        </p:spPr>
        <p:txBody>
          <a:bodyPr wrap="square" rtlCol="0" anchor="ctr" anchorCtr="1">
            <a:spAutoFit/>
          </a:bodyPr>
          <a:lstStyle/>
          <a:p>
            <a:r>
              <a:rPr lang="en-US" dirty="0" smtClean="0">
                <a:solidFill>
                  <a:schemeClr val="bg1"/>
                </a:solidFill>
              </a:rPr>
              <a:t>April 18</a:t>
            </a:r>
            <a:r>
              <a:rPr lang="en-US" baseline="30000" dirty="0" smtClean="0">
                <a:solidFill>
                  <a:schemeClr val="bg1"/>
                </a:solidFill>
              </a:rPr>
              <a:t>th</a:t>
            </a:r>
            <a:r>
              <a:rPr lang="en-US" dirty="0" smtClean="0">
                <a:solidFill>
                  <a:schemeClr val="bg1"/>
                </a:solidFill>
              </a:rPr>
              <a:t>, 2013</a:t>
            </a:r>
            <a:endParaRPr lang="en-US" dirty="0">
              <a:solidFill>
                <a:schemeClr val="bg1"/>
              </a:solidFill>
            </a:endParaRPr>
          </a:p>
        </p:txBody>
      </p:sp>
    </p:spTree>
    <p:extLst>
      <p:ext uri="{BB962C8B-B14F-4D97-AF65-F5344CB8AC3E}">
        <p14:creationId xmlns:p14="http://schemas.microsoft.com/office/powerpoint/2010/main" val="2135784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US" sz="2800" b="1" dirty="0" smtClean="0">
                <a:effectLst>
                  <a:outerShdw blurRad="38100" dist="38100" dir="2700000" algn="tl">
                    <a:srgbClr val="000000">
                      <a:alpha val="43137"/>
                    </a:srgbClr>
                  </a:outerShdw>
                </a:effectLst>
              </a:rPr>
              <a:t>Cons</a:t>
            </a:r>
          </a:p>
          <a:p>
            <a:r>
              <a:rPr lang="en-US" dirty="0" smtClean="0"/>
              <a:t>Unreliable Power Source</a:t>
            </a:r>
            <a:br>
              <a:rPr lang="en-US" dirty="0" smtClean="0"/>
            </a:br>
            <a:r>
              <a:rPr lang="en-US" dirty="0" smtClean="0"/>
              <a:t> 	</a:t>
            </a:r>
            <a:r>
              <a:rPr lang="en-US" i="1" dirty="0" smtClean="0"/>
              <a:t>Solution:</a:t>
            </a:r>
            <a:r>
              <a:rPr lang="en-US" dirty="0" smtClean="0"/>
              <a:t> Modified Minty Boost</a:t>
            </a:r>
          </a:p>
          <a:p>
            <a:r>
              <a:rPr lang="en-US" dirty="0" smtClean="0"/>
              <a:t>Unreliable Camera</a:t>
            </a:r>
          </a:p>
          <a:p>
            <a:pPr marL="0" indent="0">
              <a:buNone/>
            </a:pPr>
            <a:r>
              <a:rPr lang="en-US" dirty="0" smtClean="0"/>
              <a:t> 	</a:t>
            </a:r>
            <a:r>
              <a:rPr lang="en-US" i="1" dirty="0" smtClean="0"/>
              <a:t>Solution:</a:t>
            </a:r>
            <a:r>
              <a:rPr lang="en-US" dirty="0" smtClean="0"/>
              <a:t> CV31 Camera</a:t>
            </a:r>
          </a:p>
          <a:p>
            <a:r>
              <a:rPr lang="en-US" dirty="0" smtClean="0"/>
              <a:t>Matlab Programming Imperfection</a:t>
            </a:r>
            <a:br>
              <a:rPr lang="en-US" dirty="0" smtClean="0"/>
            </a:br>
            <a:r>
              <a:rPr lang="en-US" dirty="0" smtClean="0"/>
              <a:t> 	</a:t>
            </a:r>
            <a:r>
              <a:rPr lang="en-US" i="1" dirty="0" smtClean="0"/>
              <a:t>Solution</a:t>
            </a:r>
            <a:r>
              <a:rPr lang="en-US" dirty="0" smtClean="0"/>
              <a:t>: Edit the program</a:t>
            </a:r>
          </a:p>
        </p:txBody>
      </p:sp>
      <p:sp>
        <p:nvSpPr>
          <p:cNvPr id="3" name="Content Placeholder 2"/>
          <p:cNvSpPr>
            <a:spLocks noGrp="1"/>
          </p:cNvSpPr>
          <p:nvPr>
            <p:ph sz="quarter" idx="13"/>
          </p:nvPr>
        </p:nvSpPr>
        <p:spPr/>
        <p:txBody>
          <a:bodyPr/>
          <a:lstStyle/>
          <a:p>
            <a:pPr marL="0" indent="0">
              <a:buNone/>
            </a:pPr>
            <a:r>
              <a:rPr lang="en-US" sz="2800" b="1" dirty="0" smtClean="0">
                <a:effectLst>
                  <a:outerShdw blurRad="38100" dist="38100" dir="2700000" algn="tl">
                    <a:srgbClr val="000000">
                      <a:alpha val="43137"/>
                    </a:srgbClr>
                  </a:outerShdw>
                </a:effectLst>
              </a:rPr>
              <a:t>Pros</a:t>
            </a:r>
          </a:p>
          <a:p>
            <a:r>
              <a:rPr lang="en-US" dirty="0" smtClean="0"/>
              <a:t>Inexpensive &amp; Effective</a:t>
            </a:r>
          </a:p>
          <a:p>
            <a:r>
              <a:rPr lang="en-US" dirty="0" smtClean="0"/>
              <a:t>Simple &amp; Versatile</a:t>
            </a:r>
            <a:endParaRPr lang="en-US" dirty="0"/>
          </a:p>
          <a:p>
            <a:r>
              <a:rPr lang="en-US" dirty="0" smtClean="0"/>
              <a:t>Flexible &amp; User-Friendly</a:t>
            </a:r>
          </a:p>
          <a:p>
            <a:r>
              <a:rPr lang="en-US" dirty="0" smtClean="0"/>
              <a:t>Final Product will be weather-proof, portable, and fully-functional</a:t>
            </a:r>
          </a:p>
        </p:txBody>
      </p:sp>
      <p:sp>
        <p:nvSpPr>
          <p:cNvPr id="4" name="Title 3"/>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1207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256044"/>
          </a:xfrm>
        </p:spPr>
        <p:txBody>
          <a:bodyPr/>
          <a:lstStyle/>
          <a:p>
            <a:r>
              <a:rPr lang="en-US" dirty="0" smtClean="0"/>
              <a:t>Field-Ready Product</a:t>
            </a:r>
            <a:endParaRPr lang="en-US" dirty="0"/>
          </a:p>
        </p:txBody>
      </p:sp>
      <p:sp>
        <p:nvSpPr>
          <p:cNvPr id="7" name="Content Placeholder 6"/>
          <p:cNvSpPr>
            <a:spLocks noGrp="1"/>
          </p:cNvSpPr>
          <p:nvPr>
            <p:ph sz="half" idx="2"/>
          </p:nvPr>
        </p:nvSpPr>
        <p:spPr>
          <a:xfrm>
            <a:off x="1215293" y="3518599"/>
            <a:ext cx="3167463" cy="1075188"/>
          </a:xfrm>
        </p:spPr>
        <p:txBody>
          <a:bodyPr>
            <a:normAutofit lnSpcReduction="10000"/>
          </a:bodyPr>
          <a:lstStyle/>
          <a:p>
            <a:r>
              <a:rPr lang="en-US" sz="2200" dirty="0" smtClean="0"/>
              <a:t>Weather Resistant</a:t>
            </a:r>
          </a:p>
          <a:p>
            <a:pPr lvl="1"/>
            <a:r>
              <a:rPr lang="en-US" sz="1800" dirty="0" err="1" smtClean="0"/>
              <a:t>Otterbox</a:t>
            </a:r>
            <a:endParaRPr lang="en-US" sz="1800" dirty="0" smtClean="0"/>
          </a:p>
          <a:p>
            <a:pPr lvl="1"/>
            <a:r>
              <a:rPr lang="en-US" sz="1800" dirty="0" smtClean="0"/>
              <a:t>CV31 Camera</a:t>
            </a:r>
          </a:p>
        </p:txBody>
      </p:sp>
      <p:sp>
        <p:nvSpPr>
          <p:cNvPr id="9" name="Content Placeholder 6"/>
          <p:cNvSpPr txBox="1">
            <a:spLocks/>
          </p:cNvSpPr>
          <p:nvPr/>
        </p:nvSpPr>
        <p:spPr>
          <a:xfrm>
            <a:off x="1215293" y="1790267"/>
            <a:ext cx="3167463" cy="1728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200" dirty="0" smtClean="0"/>
              <a:t>Wireless &amp; Portable</a:t>
            </a:r>
          </a:p>
          <a:p>
            <a:pPr lvl="1"/>
            <a:r>
              <a:rPr lang="en-US" sz="1700" dirty="0" smtClean="0"/>
              <a:t>Wireless Arduino</a:t>
            </a:r>
          </a:p>
          <a:p>
            <a:pPr lvl="1"/>
            <a:r>
              <a:rPr lang="en-US" sz="1700" dirty="0" smtClean="0"/>
              <a:t>Windows Tablet</a:t>
            </a:r>
          </a:p>
          <a:p>
            <a:pPr lvl="1"/>
            <a:r>
              <a:rPr lang="en-US" sz="1700" dirty="0" smtClean="0"/>
              <a:t>Modified Minty Boost</a:t>
            </a:r>
          </a:p>
          <a:p>
            <a:pPr lvl="1"/>
            <a:r>
              <a:rPr lang="en-US" sz="1700" dirty="0" smtClean="0"/>
              <a:t>CV31 Camera</a:t>
            </a:r>
          </a:p>
          <a:p>
            <a:pPr marL="457200" lvl="1" indent="0">
              <a:buFont typeface="Courier New" pitchFamily="49" charset="0"/>
              <a:buNone/>
            </a:pPr>
            <a:endParaRPr lang="en-US" dirty="0" smtClean="0"/>
          </a:p>
        </p:txBody>
      </p:sp>
      <p:pic>
        <p:nvPicPr>
          <p:cNvPr id="5122" name="Picture 2" descr="CV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886" y="1790267"/>
            <a:ext cx="2194561" cy="14630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rduino.cc/en/uploads/Main/Arduino_WirelessSDShield_Front_4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1790267"/>
            <a:ext cx="1981631" cy="15544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emandware.edgesuite.net/aaez_prd/on/demandware.static/Sites-otterbox_us-Site/Sites-masterCatalog_OtterBox/default/v1366016726185/images/large/otr-pursuits20-s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6087" y="4183111"/>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SUS 64GB VivoTab TF600T 10.1&quot; Tablet with Windows RT (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061" y="4091671"/>
            <a:ext cx="1828799"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41900" y="3533543"/>
            <a:ext cx="4996403" cy="369332"/>
          </a:xfrm>
          <a:prstGeom prst="rect">
            <a:avLst/>
          </a:prstGeom>
          <a:noFill/>
          <a:ln>
            <a:noFill/>
          </a:ln>
        </p:spPr>
        <p:txBody>
          <a:bodyPr wrap="square" rtlCol="0" anchor="ctr" anchorCtr="1">
            <a:spAutoFit/>
          </a:bodyPr>
          <a:lstStyle/>
          <a:p>
            <a:r>
              <a:rPr lang="en-US" i="1" dirty="0" smtClean="0"/>
              <a:t>The materials needed for the final product</a:t>
            </a:r>
            <a:endParaRPr lang="en-US" i="1" dirty="0"/>
          </a:p>
        </p:txBody>
      </p:sp>
    </p:spTree>
    <p:extLst>
      <p:ext uri="{BB962C8B-B14F-4D97-AF65-F5344CB8AC3E}">
        <p14:creationId xmlns:p14="http://schemas.microsoft.com/office/powerpoint/2010/main" val="2937698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807033" y="2541319"/>
            <a:ext cx="5925787" cy="2550226"/>
          </a:xfrm>
          <a:ln>
            <a:solidFill>
              <a:schemeClr val="bg2"/>
            </a:solidFill>
          </a:ln>
        </p:spPr>
        <p:txBody>
          <a:bodyPr numCol="2">
            <a:normAutofit/>
          </a:bodyPr>
          <a:lstStyle/>
          <a:p>
            <a:pPr marL="0" indent="0">
              <a:lnSpc>
                <a:spcPct val="150000"/>
              </a:lnSpc>
              <a:buNone/>
            </a:pPr>
            <a:r>
              <a:rPr lang="en-US" sz="2000" dirty="0" smtClean="0"/>
              <a:t>&gt;Breadboard</a:t>
            </a:r>
            <a:br>
              <a:rPr lang="en-US" sz="2000" dirty="0" smtClean="0"/>
            </a:br>
            <a:r>
              <a:rPr lang="en-US" sz="2000" dirty="0" smtClean="0"/>
              <a:t>&gt;Resistors</a:t>
            </a:r>
            <a:br>
              <a:rPr lang="en-US" sz="2000" dirty="0" smtClean="0"/>
            </a:br>
            <a:r>
              <a:rPr lang="en-US" sz="2000" dirty="0" smtClean="0"/>
              <a:t>&gt;Load Cell</a:t>
            </a:r>
          </a:p>
          <a:p>
            <a:pPr marL="0" indent="0">
              <a:lnSpc>
                <a:spcPct val="150000"/>
              </a:lnSpc>
              <a:buNone/>
            </a:pPr>
            <a:r>
              <a:rPr lang="en-US" sz="2000" dirty="0" smtClean="0"/>
              <a:t>&gt;Amplifier</a:t>
            </a:r>
            <a:br>
              <a:rPr lang="en-US" sz="2000" dirty="0" smtClean="0"/>
            </a:br>
            <a:r>
              <a:rPr lang="en-US" sz="2000" dirty="0" smtClean="0"/>
              <a:t>&gt;Modified Minty Boost</a:t>
            </a:r>
          </a:p>
          <a:p>
            <a:pPr marL="0" indent="0">
              <a:lnSpc>
                <a:spcPct val="150000"/>
              </a:lnSpc>
              <a:buNone/>
            </a:pPr>
            <a:r>
              <a:rPr lang="en-US" sz="2000" dirty="0" smtClean="0"/>
              <a:t>&gt;CV31 Camera</a:t>
            </a:r>
          </a:p>
          <a:p>
            <a:pPr marL="0" indent="0">
              <a:lnSpc>
                <a:spcPct val="150000"/>
              </a:lnSpc>
              <a:buNone/>
            </a:pPr>
            <a:r>
              <a:rPr lang="en-US" sz="2000" dirty="0" smtClean="0"/>
              <a:t>&gt;Windows Tablet</a:t>
            </a:r>
          </a:p>
          <a:p>
            <a:pPr marL="0" indent="0">
              <a:lnSpc>
                <a:spcPct val="150000"/>
              </a:lnSpc>
              <a:buNone/>
            </a:pPr>
            <a:r>
              <a:rPr lang="en-US" sz="2000" dirty="0" smtClean="0"/>
              <a:t>&gt;Otter box</a:t>
            </a:r>
            <a:br>
              <a:rPr lang="en-US" sz="2000" dirty="0" smtClean="0"/>
            </a:br>
            <a:r>
              <a:rPr lang="en-US" sz="2000" dirty="0" smtClean="0"/>
              <a:t>&gt;Matlab</a:t>
            </a:r>
            <a:br>
              <a:rPr lang="en-US" sz="2000" dirty="0" smtClean="0"/>
            </a:br>
            <a:r>
              <a:rPr lang="en-US" sz="2000" dirty="0" smtClean="0"/>
              <a:t>&gt;Wires</a:t>
            </a:r>
            <a:endParaRPr lang="en-US" sz="2000"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5308" y="1828800"/>
            <a:ext cx="4484497" cy="3429000"/>
          </a:xfrm>
        </p:spPr>
      </p:pic>
      <p:sp>
        <p:nvSpPr>
          <p:cNvPr id="4" name="Title 3"/>
          <p:cNvSpPr>
            <a:spLocks noGrp="1"/>
          </p:cNvSpPr>
          <p:nvPr>
            <p:ph type="title"/>
          </p:nvPr>
        </p:nvSpPr>
        <p:spPr/>
        <p:txBody>
          <a:bodyPr/>
          <a:lstStyle/>
          <a:p>
            <a:r>
              <a:rPr lang="en-US" dirty="0" smtClean="0"/>
              <a:t>Field-Ready Product</a:t>
            </a:r>
            <a:endParaRPr lang="en-US" dirty="0"/>
          </a:p>
        </p:txBody>
      </p:sp>
      <p:sp>
        <p:nvSpPr>
          <p:cNvPr id="6" name="TextBox 5"/>
          <p:cNvSpPr txBox="1"/>
          <p:nvPr/>
        </p:nvSpPr>
        <p:spPr>
          <a:xfrm>
            <a:off x="6198920" y="2090196"/>
            <a:ext cx="4940135" cy="461665"/>
          </a:xfrm>
          <a:prstGeom prst="rect">
            <a:avLst/>
          </a:prstGeom>
          <a:noFill/>
          <a:ln>
            <a:noFill/>
          </a:ln>
        </p:spPr>
        <p:txBody>
          <a:bodyPr wrap="square" rtlCol="0" anchor="ctr" anchorCtr="1">
            <a:spAutoFit/>
          </a:bodyPr>
          <a:lstStyle/>
          <a:p>
            <a:r>
              <a:rPr lang="en-US" sz="2400" dirty="0" smtClean="0"/>
              <a:t>Materials Needed:</a:t>
            </a:r>
            <a:endParaRPr lang="en-US" sz="2400" dirty="0"/>
          </a:p>
        </p:txBody>
      </p:sp>
    </p:spTree>
    <p:extLst>
      <p:ext uri="{BB962C8B-B14F-4D97-AF65-F5344CB8AC3E}">
        <p14:creationId xmlns:p14="http://schemas.microsoft.com/office/powerpoint/2010/main" val="1952667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70000" lnSpcReduction="20000"/>
          </a:bodyPr>
          <a:lstStyle/>
          <a:p>
            <a:pPr marL="0" indent="0">
              <a:buNone/>
            </a:pPr>
            <a:r>
              <a:rPr lang="en-US" sz="3400" u="sng" dirty="0"/>
              <a:t>Field-Ready:</a:t>
            </a:r>
            <a:r>
              <a:rPr lang="en-US" dirty="0"/>
              <a:t/>
            </a:r>
            <a:br>
              <a:rPr lang="en-US" dirty="0"/>
            </a:br>
            <a:r>
              <a:rPr lang="en-US" dirty="0"/>
              <a:t>&gt;Breadboard………………$4.49</a:t>
            </a:r>
            <a:br>
              <a:rPr lang="en-US" dirty="0"/>
            </a:br>
            <a:r>
              <a:rPr lang="en-US" dirty="0"/>
              <a:t>&gt;Resistors………………….$5.00</a:t>
            </a:r>
            <a:br>
              <a:rPr lang="en-US" dirty="0"/>
            </a:br>
            <a:r>
              <a:rPr lang="en-US" dirty="0"/>
              <a:t>&gt;Wires……………………..$5.00</a:t>
            </a:r>
          </a:p>
          <a:p>
            <a:pPr marL="0" indent="0">
              <a:buNone/>
            </a:pPr>
            <a:r>
              <a:rPr lang="en-US" dirty="0"/>
              <a:t>&gt;Arduino Wireless………..$30.46</a:t>
            </a:r>
            <a:br>
              <a:rPr lang="en-US" dirty="0"/>
            </a:br>
            <a:r>
              <a:rPr lang="en-US" dirty="0"/>
              <a:t>&gt;Camera…………………..$70.00</a:t>
            </a:r>
            <a:br>
              <a:rPr lang="en-US" dirty="0"/>
            </a:br>
            <a:r>
              <a:rPr lang="en-US" dirty="0"/>
              <a:t>&gt;Minty Boost……………..$35.00</a:t>
            </a:r>
            <a:br>
              <a:rPr lang="en-US" dirty="0"/>
            </a:br>
            <a:r>
              <a:rPr lang="en-US" dirty="0"/>
              <a:t>&gt;Windows Tablet…………$</a:t>
            </a:r>
            <a:r>
              <a:rPr lang="en-US" dirty="0" smtClean="0"/>
              <a:t>1,200.00</a:t>
            </a:r>
            <a:endParaRPr lang="en-US" dirty="0"/>
          </a:p>
          <a:p>
            <a:pPr marL="0" indent="0">
              <a:buNone/>
            </a:pPr>
            <a:r>
              <a:rPr lang="en-US" dirty="0"/>
              <a:t>&gt;Amplifier………………..$10.00</a:t>
            </a:r>
            <a:br>
              <a:rPr lang="en-US" dirty="0"/>
            </a:br>
            <a:r>
              <a:rPr lang="en-US" dirty="0"/>
              <a:t>&gt;</a:t>
            </a:r>
            <a:r>
              <a:rPr lang="en-US" dirty="0" err="1"/>
              <a:t>Otterbox</a:t>
            </a:r>
            <a:r>
              <a:rPr lang="en-US" dirty="0"/>
              <a:t>…………………$20.49</a:t>
            </a:r>
            <a:br>
              <a:rPr lang="en-US" dirty="0"/>
            </a:br>
            <a:r>
              <a:rPr lang="en-US" dirty="0"/>
              <a:t>&gt;Matlab……………………$</a:t>
            </a:r>
            <a:r>
              <a:rPr lang="en-US" dirty="0" smtClean="0"/>
              <a:t>2,150.00</a:t>
            </a:r>
            <a:r>
              <a:rPr lang="en-US" dirty="0"/>
              <a:t/>
            </a:r>
            <a:br>
              <a:rPr lang="en-US" dirty="0"/>
            </a:br>
            <a:r>
              <a:rPr lang="en-US" dirty="0"/>
              <a:t>&gt;Load Cell…………………$585.00</a:t>
            </a:r>
            <a:br>
              <a:rPr lang="en-US" dirty="0"/>
            </a:br>
            <a:r>
              <a:rPr lang="en-US" dirty="0"/>
              <a:t/>
            </a:r>
            <a:br>
              <a:rPr lang="en-US" dirty="0"/>
            </a:br>
            <a:r>
              <a:rPr lang="en-US" sz="2900" b="1" dirty="0"/>
              <a:t>Total Cost: </a:t>
            </a:r>
            <a:r>
              <a:rPr lang="en-US" dirty="0"/>
              <a:t>$</a:t>
            </a:r>
            <a:r>
              <a:rPr lang="en-US" dirty="0" smtClean="0"/>
              <a:t>4,115.44</a:t>
            </a:r>
            <a:endParaRPr lang="en-US" dirty="0"/>
          </a:p>
          <a:p>
            <a:pPr marL="0" indent="0">
              <a:buNone/>
            </a:pP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r>
              <a:rPr lang="en-US" sz="3100" u="sng" dirty="0"/>
              <a:t>Mock-Prototype:</a:t>
            </a:r>
            <a:r>
              <a:rPr lang="en-US" dirty="0"/>
              <a:t/>
            </a:r>
            <a:br>
              <a:rPr lang="en-US" dirty="0"/>
            </a:br>
            <a:r>
              <a:rPr lang="en-US" dirty="0"/>
              <a:t>&gt;Breadboard………………..$4.49</a:t>
            </a:r>
            <a:br>
              <a:rPr lang="en-US" dirty="0"/>
            </a:br>
            <a:r>
              <a:rPr lang="en-US" dirty="0"/>
              <a:t>&gt;Resistors…………………...$5.00</a:t>
            </a:r>
            <a:br>
              <a:rPr lang="en-US" dirty="0"/>
            </a:br>
            <a:r>
              <a:rPr lang="en-US" dirty="0"/>
              <a:t>&gt;Wires………………………$5.00</a:t>
            </a:r>
            <a:br>
              <a:rPr lang="en-US" dirty="0"/>
            </a:br>
            <a:r>
              <a:rPr lang="en-US" dirty="0"/>
              <a:t>&gt;Arduino……………………$39.95</a:t>
            </a:r>
            <a:br>
              <a:rPr lang="en-US" dirty="0"/>
            </a:br>
            <a:r>
              <a:rPr lang="en-US" dirty="0"/>
              <a:t>&gt;Lenovo Laptop w/ camera…$773.52</a:t>
            </a:r>
            <a:br>
              <a:rPr lang="en-US" dirty="0"/>
            </a:br>
            <a:r>
              <a:rPr lang="en-US" dirty="0"/>
              <a:t>&gt;Potentiometer………….......$2.00</a:t>
            </a:r>
            <a:br>
              <a:rPr lang="en-US" dirty="0"/>
            </a:br>
            <a:r>
              <a:rPr lang="en-US" dirty="0"/>
              <a:t>&gt;Matlab……………………..$</a:t>
            </a:r>
            <a:r>
              <a:rPr lang="en-US" dirty="0" smtClean="0"/>
              <a:t>2,150.00</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600" b="1" dirty="0"/>
              <a:t>Total Cost: </a:t>
            </a:r>
            <a:r>
              <a:rPr lang="en-US" dirty="0"/>
              <a:t>$</a:t>
            </a:r>
            <a:r>
              <a:rPr lang="en-US" dirty="0" smtClean="0"/>
              <a:t>2,974.96</a:t>
            </a:r>
            <a:endParaRPr lang="en-US" dirty="0"/>
          </a:p>
          <a:p>
            <a:endParaRPr lang="en-US" dirty="0"/>
          </a:p>
        </p:txBody>
      </p:sp>
      <p:sp>
        <p:nvSpPr>
          <p:cNvPr id="4" name="Title 3"/>
          <p:cNvSpPr>
            <a:spLocks noGrp="1"/>
          </p:cNvSpPr>
          <p:nvPr>
            <p:ph type="title"/>
          </p:nvPr>
        </p:nvSpPr>
        <p:spPr/>
        <p:txBody>
          <a:bodyPr/>
          <a:lstStyle/>
          <a:p>
            <a:r>
              <a:rPr lang="en-US" dirty="0" smtClean="0"/>
              <a:t>Cost</a:t>
            </a:r>
            <a:endParaRPr lang="en-US" dirty="0"/>
          </a:p>
        </p:txBody>
      </p:sp>
    </p:spTree>
    <p:extLst>
      <p:ext uri="{BB962C8B-B14F-4D97-AF65-F5344CB8AC3E}">
        <p14:creationId xmlns:p14="http://schemas.microsoft.com/office/powerpoint/2010/main" val="242382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dirty="0" smtClean="0"/>
              <a:t>New Start Engineering aimed for the most effective, affordable device. Our mock-prototype shows the potential of our design. Hopefully, with enough funding and support, we can create the most effective product. We support the conservation and research of the Little Spotted Kiwi bird.</a:t>
            </a:r>
          </a:p>
        </p:txBody>
      </p:sp>
      <p:sp>
        <p:nvSpPr>
          <p:cNvPr id="4" name="Title 3"/>
          <p:cNvSpPr>
            <a:spLocks noGrp="1"/>
          </p:cNvSpPr>
          <p:nvPr>
            <p:ph type="title"/>
          </p:nvPr>
        </p:nvSpPr>
        <p:spPr/>
        <p:txBody>
          <a:bodyPr/>
          <a:lstStyle/>
          <a:p>
            <a:r>
              <a:rPr lang="en-US" dirty="0" smtClean="0"/>
              <a:t>Conclusion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390" y="1823728"/>
            <a:ext cx="5135663" cy="3200400"/>
          </a:xfrm>
          <a:prstGeom prst="rect">
            <a:avLst/>
          </a:prstGeom>
        </p:spPr>
      </p:pic>
    </p:spTree>
    <p:extLst>
      <p:ext uri="{BB962C8B-B14F-4D97-AF65-F5344CB8AC3E}">
        <p14:creationId xmlns:p14="http://schemas.microsoft.com/office/powerpoint/2010/main" val="2288071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824348" y="1900051"/>
            <a:ext cx="6472052" cy="1410195"/>
          </a:xfrm>
        </p:spPr>
        <p:txBody>
          <a:bodyPr>
            <a:normAutofit lnSpcReduction="10000"/>
          </a:bodyPr>
          <a:lstStyle/>
          <a:p>
            <a:pPr marL="0" indent="0" algn="ctr">
              <a:buNone/>
            </a:pPr>
            <a:r>
              <a:rPr lang="en-US" b="1" i="1" dirty="0"/>
              <a:t>“Each species on our planet plays a role in the healthy functioning of natural ecosystem, on which humans depend</a:t>
            </a:r>
            <a:r>
              <a:rPr lang="en-US" b="1" i="1" dirty="0" smtClean="0"/>
              <a:t>”</a:t>
            </a:r>
            <a:r>
              <a:rPr lang="en-US" dirty="0"/>
              <a:t/>
            </a:r>
            <a:br>
              <a:rPr lang="en-US" dirty="0"/>
            </a:br>
            <a:r>
              <a:rPr lang="en-US" b="1" dirty="0"/>
              <a:t>-</a:t>
            </a:r>
            <a:r>
              <a:rPr lang="en-US" b="1" cap="small" dirty="0"/>
              <a:t>William H. Schlesinger</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Questions?</a:t>
            </a:r>
            <a:endParaRPr lang="en-US" dirty="0"/>
          </a:p>
        </p:txBody>
      </p:sp>
      <p:pic>
        <p:nvPicPr>
          <p:cNvPr id="6146" name="Picture 2" descr="https://encrypted-tbn1.gstatic.com/images?q=tbn:ANd9GcS7bXIr25siWU-dQ2XhB09GoU_Vu-1vscNSOL33Rxhe6NK9m6Vx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314" y="3666568"/>
            <a:ext cx="1952625" cy="23431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98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928526" y="1846261"/>
            <a:ext cx="5653873" cy="4413861"/>
          </a:xfrm>
        </p:spPr>
        <p:txBody>
          <a:bodyPr>
            <a:noAutofit/>
          </a:bodyPr>
          <a:lstStyle/>
          <a:p>
            <a:pPr marL="0" lvl="0" indent="0">
              <a:buNone/>
            </a:pPr>
            <a:r>
              <a:rPr lang="en-US" sz="2200" dirty="0" smtClean="0"/>
              <a:t> 	One month ago, we were asked to design a product that would help researchers preserve the Little Spotted Kiwi bird  population. The Little Spotted Kiwi bird is the second rarest species of flightless birds, and recently, the species’ population has been decreasing rapidly. Because of this, researchers want to identify and capture images of the Little Spotted Kiwi bird to determine the state of their health. </a:t>
            </a:r>
            <a:endParaRPr lang="en-US" sz="2200" dirty="0" smtClean="0"/>
          </a:p>
        </p:txBody>
      </p:sp>
      <p:sp>
        <p:nvSpPr>
          <p:cNvPr id="13" name="Title 12"/>
          <p:cNvSpPr>
            <a:spLocks noGrp="1"/>
          </p:cNvSpPr>
          <p:nvPr>
            <p:ph type="title"/>
          </p:nvPr>
        </p:nvSpPr>
        <p:spPr/>
        <p:txBody>
          <a:bodyPr/>
          <a:lstStyle/>
          <a:p>
            <a:r>
              <a:rPr lang="en-US" dirty="0" smtClean="0"/>
              <a:t>The Little Spotted Kiwi</a:t>
            </a:r>
            <a:endParaRPr lang="en-US" dirty="0"/>
          </a:p>
        </p:txBody>
      </p:sp>
      <p:pic>
        <p:nvPicPr>
          <p:cNvPr id="2050" name="Picture 2" descr="https://encrypted-tbn1.gstatic.com/images?q=tbn:ANd9GcRViuDw__BNMW-0V5ZlVgIkT0C8a4ERyef_CWSSwHuvh4LXJi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356" y="2170446"/>
            <a:ext cx="3882808" cy="2748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7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8738" y="1895619"/>
            <a:ext cx="7494525" cy="3419476"/>
          </a:xfrm>
        </p:spPr>
        <p:txBody>
          <a:bodyPr>
            <a:normAutofit lnSpcReduction="10000"/>
          </a:bodyPr>
          <a:lstStyle/>
          <a:p>
            <a:pPr marL="0" indent="0" algn="ctr">
              <a:buNone/>
            </a:pPr>
            <a:r>
              <a:rPr lang="en-US" sz="2800" dirty="0" smtClean="0"/>
              <a:t>Problem Definition</a:t>
            </a:r>
          </a:p>
          <a:p>
            <a:pPr marL="0" indent="0" algn="ctr">
              <a:buNone/>
            </a:pPr>
            <a:r>
              <a:rPr lang="en-US" sz="2800" dirty="0" smtClean="0"/>
              <a:t>Design Overview</a:t>
            </a:r>
          </a:p>
          <a:p>
            <a:pPr marL="0" indent="0" algn="ctr">
              <a:buNone/>
            </a:pPr>
            <a:r>
              <a:rPr lang="en-US" sz="2800" dirty="0" smtClean="0"/>
              <a:t>Evaluation</a:t>
            </a:r>
          </a:p>
          <a:p>
            <a:pPr marL="0" indent="0" algn="ctr">
              <a:buNone/>
            </a:pPr>
            <a:r>
              <a:rPr lang="en-US" sz="2800" dirty="0" smtClean="0"/>
              <a:t>Data</a:t>
            </a:r>
          </a:p>
          <a:p>
            <a:pPr marL="0" indent="0" algn="ctr">
              <a:buNone/>
            </a:pPr>
            <a:r>
              <a:rPr lang="en-US" sz="2800" dirty="0" smtClean="0"/>
              <a:t>Analysis</a:t>
            </a:r>
          </a:p>
          <a:p>
            <a:pPr marL="0" indent="0" algn="ctr">
              <a:buNone/>
            </a:pPr>
            <a:r>
              <a:rPr lang="en-US" sz="2800" dirty="0" smtClean="0"/>
              <a:t>Cost</a:t>
            </a:r>
          </a:p>
          <a:p>
            <a:pPr marL="0" indent="0" algn="ctr">
              <a:buNone/>
            </a:pPr>
            <a:r>
              <a:rPr lang="en-US" sz="2800" dirty="0" smtClean="0"/>
              <a:t>Conclusion</a:t>
            </a:r>
          </a:p>
          <a:p>
            <a:endParaRPr lang="en-US" dirty="0" smtClean="0"/>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pic>
        <p:nvPicPr>
          <p:cNvPr id="7170" name="Picture 2" descr="http://4.bp.blogspot.com/_N-lLFhD7bxE/S14tP7W8jhI/AAAAAAAABok/lbDJNQhc0x0/s320/Kiwi+Bird+-+Largest+Egg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72" y="2097501"/>
            <a:ext cx="3047999"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s://encrypted-tbn0.gstatic.com/images?q=tbn:ANd9GcQHjDOpDJpp_rnBBrz7f8pm6wtatKUXdRNU0ygyThjewUo4nyUx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801" y="2188941"/>
            <a:ext cx="288035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5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smtClean="0"/>
              <a:t>Problem Definition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447714"/>
              </p:ext>
            </p:extLst>
          </p:nvPr>
        </p:nvGraphicFramePr>
        <p:xfrm>
          <a:off x="649792" y="1856312"/>
          <a:ext cx="10972800" cy="2747843"/>
        </p:xfrm>
        <a:graphic>
          <a:graphicData uri="http://schemas.openxmlformats.org/drawingml/2006/table">
            <a:tbl>
              <a:tblPr firstRow="1" bandRow="1">
                <a:tableStyleId>{5C22544A-7EE6-4342-B048-85BDC9FD1C3A}</a:tableStyleId>
              </a:tblPr>
              <a:tblGrid>
                <a:gridCol w="5486400"/>
                <a:gridCol w="5486400"/>
              </a:tblGrid>
              <a:tr h="736163">
                <a:tc>
                  <a:txBody>
                    <a:bodyPr/>
                    <a:lstStyle/>
                    <a:p>
                      <a:pPr algn="ctr"/>
                      <a:r>
                        <a:rPr lang="en-US" sz="3200" dirty="0" smtClean="0"/>
                        <a:t>Client’s Conditions</a:t>
                      </a:r>
                      <a:endParaRPr lang="en-US" sz="3200" dirty="0"/>
                    </a:p>
                  </a:txBody>
                  <a:tcPr/>
                </a:tc>
                <a:tc>
                  <a:txBody>
                    <a:bodyPr/>
                    <a:lstStyle/>
                    <a:p>
                      <a:pPr algn="ctr"/>
                      <a:r>
                        <a:rPr lang="en-US" sz="3200" dirty="0" smtClean="0"/>
                        <a:t>N.S.E’s Conditions</a:t>
                      </a:r>
                      <a:endParaRPr lang="en-US" sz="3200" dirty="0"/>
                    </a:p>
                  </a:txBody>
                  <a:tcPr/>
                </a:tc>
              </a:tr>
              <a:tr h="2010987">
                <a:tc>
                  <a:txBody>
                    <a:bodyPr/>
                    <a:lstStyle/>
                    <a:p>
                      <a:pPr marL="285750" indent="-285750">
                        <a:buFont typeface="Arial" pitchFamily="34" charset="0"/>
                        <a:buChar char="•"/>
                      </a:pPr>
                      <a:r>
                        <a:rPr lang="en-US" dirty="0" smtClean="0"/>
                        <a:t>Determine</a:t>
                      </a:r>
                      <a:r>
                        <a:rPr lang="en-US" baseline="0" dirty="0" smtClean="0"/>
                        <a:t> if the weight is over 1.75lbs</a:t>
                      </a:r>
                      <a:br>
                        <a:rPr lang="en-US" baseline="0" dirty="0" smtClean="0"/>
                      </a:br>
                      <a:endParaRPr lang="en-US" baseline="0" dirty="0" smtClean="0"/>
                    </a:p>
                    <a:p>
                      <a:pPr marL="285750" indent="-285750">
                        <a:buFont typeface="Arial" pitchFamily="34" charset="0"/>
                        <a:buChar char="•"/>
                      </a:pPr>
                      <a:r>
                        <a:rPr lang="en-US" baseline="0" dirty="0" smtClean="0"/>
                        <a:t>Photograph and save an image of the Little Spotted Kiwi bird</a:t>
                      </a:r>
                      <a:br>
                        <a:rPr lang="en-US" baseline="0" dirty="0" smtClean="0"/>
                      </a:br>
                      <a:endParaRPr lang="en-US" baseline="0" dirty="0" smtClean="0"/>
                    </a:p>
                    <a:p>
                      <a:pPr marL="285750" indent="-285750">
                        <a:buFont typeface="Arial" pitchFamily="34" charset="0"/>
                        <a:buChar char="•"/>
                      </a:pPr>
                      <a:r>
                        <a:rPr lang="en-US" baseline="0" dirty="0" smtClean="0"/>
                        <a:t>Identify the images of the Little Spotted Kiwi bird and discard any other images</a:t>
                      </a:r>
                      <a:endParaRPr lang="en-US" dirty="0"/>
                    </a:p>
                  </a:txBody>
                  <a:tcPr/>
                </a:tc>
                <a:tc>
                  <a:txBody>
                    <a:bodyPr/>
                    <a:lstStyle/>
                    <a:p>
                      <a:pPr marL="285750" indent="-285750">
                        <a:buFont typeface="Arial" pitchFamily="34" charset="0"/>
                        <a:buChar char="•"/>
                      </a:pPr>
                      <a:r>
                        <a:rPr lang="en-US" dirty="0" smtClean="0"/>
                        <a:t>Endure New Zealand’s weather/climate</a:t>
                      </a:r>
                    </a:p>
                    <a:p>
                      <a:pPr marL="285750" indent="-285750">
                        <a:buFont typeface="Arial" pitchFamily="34" charset="0"/>
                        <a:buChar char="•"/>
                      </a:pPr>
                      <a:endParaRPr lang="en-US" dirty="0" smtClean="0"/>
                    </a:p>
                    <a:p>
                      <a:pPr marL="285750" indent="-285750">
                        <a:buFont typeface="Arial" pitchFamily="34" charset="0"/>
                        <a:buChar char="•"/>
                      </a:pPr>
                      <a:r>
                        <a:rPr lang="en-US" dirty="0" smtClean="0"/>
                        <a:t>Flexible and portable</a:t>
                      </a:r>
                      <a:br>
                        <a:rPr lang="en-US" dirty="0" smtClean="0"/>
                      </a:br>
                      <a:endParaRPr lang="en-US" dirty="0" smtClean="0"/>
                    </a:p>
                    <a:p>
                      <a:pPr marL="285750" indent="-285750">
                        <a:buFont typeface="Arial" pitchFamily="34" charset="0"/>
                        <a:buChar char="•"/>
                      </a:pPr>
                      <a:r>
                        <a:rPr lang="en-US" dirty="0" smtClean="0"/>
                        <a:t>Effective</a:t>
                      </a:r>
                      <a:r>
                        <a:rPr lang="en-US" baseline="0" dirty="0" smtClean="0"/>
                        <a:t> but at a affordable price</a:t>
                      </a:r>
                      <a:endParaRPr lang="en-US" dirty="0"/>
                    </a:p>
                  </a:txBody>
                  <a:tcPr/>
                </a:tc>
              </a:tr>
            </a:tbl>
          </a:graphicData>
        </a:graphic>
      </p:graphicFrame>
    </p:spTree>
    <p:extLst>
      <p:ext uri="{BB962C8B-B14F-4D97-AF65-F5344CB8AC3E}">
        <p14:creationId xmlns:p14="http://schemas.microsoft.com/office/powerpoint/2010/main" val="380429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41" y="140677"/>
            <a:ext cx="10972800" cy="685799"/>
          </a:xfrm>
        </p:spPr>
        <p:txBody>
          <a:bodyPr/>
          <a:lstStyle/>
          <a:p>
            <a:r>
              <a:rPr lang="en-US" dirty="0" smtClean="0"/>
              <a:t>Design Overview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655" y="960623"/>
            <a:ext cx="805262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969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805" y="1828800"/>
            <a:ext cx="4541999" cy="3429255"/>
          </a:xfrm>
        </p:spPr>
        <p:txBody>
          <a:bodyPr>
            <a:normAutofit/>
          </a:bodyPr>
          <a:lstStyle/>
          <a:p>
            <a:r>
              <a:rPr lang="en-US" sz="2200" dirty="0" smtClean="0"/>
              <a:t>Remove LED lights</a:t>
            </a:r>
          </a:p>
          <a:p>
            <a:r>
              <a:rPr lang="en-US" sz="2200" dirty="0" smtClean="0"/>
              <a:t>Add in Load Cell with amplifier</a:t>
            </a:r>
          </a:p>
          <a:p>
            <a:r>
              <a:rPr lang="en-US" sz="2200" dirty="0" smtClean="0"/>
              <a:t>Obtain Wireless Arduino</a:t>
            </a:r>
          </a:p>
          <a:p>
            <a:r>
              <a:rPr lang="en-US" sz="2200" dirty="0" smtClean="0"/>
              <a:t>Use CV31 Hi-Res Camera</a:t>
            </a:r>
          </a:p>
          <a:p>
            <a:r>
              <a:rPr lang="en-US" sz="2200" dirty="0" smtClean="0"/>
              <a:t>Update Matlab coding</a:t>
            </a:r>
          </a:p>
          <a:p>
            <a:r>
              <a:rPr lang="en-US" sz="2200" dirty="0" smtClean="0"/>
              <a:t>Add in reliable power source</a:t>
            </a:r>
            <a:r>
              <a:rPr lang="en-US" dirty="0" smtClean="0"/>
              <a:t/>
            </a:r>
            <a:br>
              <a:rPr lang="en-US" dirty="0" smtClean="0"/>
            </a:br>
            <a:r>
              <a:rPr lang="en-US" dirty="0" smtClean="0"/>
              <a:t> </a:t>
            </a:r>
            <a:endParaRPr lang="en-US" dirty="0"/>
          </a:p>
        </p:txBody>
      </p:sp>
      <p:sp>
        <p:nvSpPr>
          <p:cNvPr id="2" name="Title 1"/>
          <p:cNvSpPr>
            <a:spLocks noGrp="1"/>
          </p:cNvSpPr>
          <p:nvPr>
            <p:ph type="title"/>
          </p:nvPr>
        </p:nvSpPr>
        <p:spPr>
          <a:xfrm>
            <a:off x="499069" y="0"/>
            <a:ext cx="10972800" cy="846574"/>
          </a:xfrm>
        </p:spPr>
        <p:txBody>
          <a:bodyPr/>
          <a:lstStyle/>
          <a:p>
            <a:r>
              <a:rPr lang="en-US" dirty="0" smtClean="0"/>
              <a:t>Design Overview</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490" y="4590632"/>
            <a:ext cx="7810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91" y="757552"/>
            <a:ext cx="3967984"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2466" y="1245047"/>
            <a:ext cx="3918857" cy="461665"/>
          </a:xfrm>
          <a:prstGeom prst="rect">
            <a:avLst/>
          </a:prstGeom>
          <a:noFill/>
          <a:ln>
            <a:noFill/>
          </a:ln>
        </p:spPr>
        <p:txBody>
          <a:bodyPr wrap="square" rtlCol="0" anchor="ctr" anchorCtr="1">
            <a:spAutoFit/>
          </a:bodyPr>
          <a:lstStyle/>
          <a:p>
            <a:r>
              <a:rPr lang="en-US" sz="2400" dirty="0" smtClean="0">
                <a:effectLst>
                  <a:outerShdw blurRad="38100" dist="38100" dir="2700000" algn="tl">
                    <a:srgbClr val="000000">
                      <a:alpha val="43137"/>
                    </a:srgbClr>
                  </a:outerShdw>
                </a:effectLst>
              </a:rPr>
              <a:t>Improvements </a:t>
            </a:r>
            <a:r>
              <a:rPr lang="en-US" sz="2400" dirty="0">
                <a:effectLst>
                  <a:outerShdw blurRad="38100" dist="38100" dir="2700000" algn="tl">
                    <a:srgbClr val="000000">
                      <a:alpha val="43137"/>
                    </a:srgbClr>
                  </a:outerShdw>
                </a:effectLst>
              </a:rPr>
              <a:t>T</a:t>
            </a:r>
            <a:r>
              <a:rPr lang="en-US" sz="2400" dirty="0" smtClean="0">
                <a:effectLst>
                  <a:outerShdw blurRad="38100" dist="38100" dir="2700000" algn="tl">
                    <a:srgbClr val="000000">
                      <a:alpha val="43137"/>
                    </a:srgbClr>
                  </a:outerShdw>
                </a:effectLst>
              </a:rPr>
              <a:t>o Be Made</a:t>
            </a:r>
            <a:endParaRPr lang="en-US" sz="2400" dirty="0">
              <a:effectLst>
                <a:outerShdw blurRad="38100" dist="38100" dir="2700000" algn="tl">
                  <a:srgbClr val="000000">
                    <a:alpha val="43137"/>
                  </a:srgbClr>
                </a:outerShdw>
              </a:effectLst>
            </a:endParaRPr>
          </a:p>
        </p:txBody>
      </p:sp>
      <p:sp>
        <p:nvSpPr>
          <p:cNvPr id="5" name="TextBox 4"/>
          <p:cNvSpPr txBox="1"/>
          <p:nvPr/>
        </p:nvSpPr>
        <p:spPr>
          <a:xfrm>
            <a:off x="4431323" y="5763958"/>
            <a:ext cx="4853354" cy="369332"/>
          </a:xfrm>
          <a:prstGeom prst="rect">
            <a:avLst/>
          </a:prstGeom>
          <a:noFill/>
          <a:ln>
            <a:noFill/>
          </a:ln>
        </p:spPr>
        <p:txBody>
          <a:bodyPr wrap="square" rtlCol="0" anchor="ctr" anchorCtr="1">
            <a:spAutoFit/>
          </a:bodyPr>
          <a:lstStyle/>
          <a:p>
            <a:r>
              <a:rPr lang="en-US" i="1" dirty="0" smtClean="0"/>
              <a:t>Flowchart of current mock-prototype design</a:t>
            </a:r>
            <a:endParaRPr lang="en-US" i="1" dirty="0"/>
          </a:p>
        </p:txBody>
      </p:sp>
      <p:sp>
        <p:nvSpPr>
          <p:cNvPr id="6" name="TextBox 5"/>
          <p:cNvSpPr txBox="1"/>
          <p:nvPr/>
        </p:nvSpPr>
        <p:spPr>
          <a:xfrm>
            <a:off x="7345345" y="3612225"/>
            <a:ext cx="2391508" cy="646331"/>
          </a:xfrm>
          <a:prstGeom prst="rect">
            <a:avLst/>
          </a:prstGeom>
          <a:noFill/>
          <a:ln>
            <a:noFill/>
          </a:ln>
        </p:spPr>
        <p:txBody>
          <a:bodyPr wrap="square" rtlCol="0" anchor="ctr" anchorCtr="1">
            <a:spAutoFit/>
          </a:bodyPr>
          <a:lstStyle/>
          <a:p>
            <a:pPr algn="ctr"/>
            <a:r>
              <a:rPr lang="en-US" i="1" dirty="0" smtClean="0"/>
              <a:t>Circuit diagram for the mock-prototype design</a:t>
            </a:r>
            <a:endParaRPr lang="en-US" i="1" dirty="0"/>
          </a:p>
        </p:txBody>
      </p:sp>
    </p:spTree>
    <p:extLst>
      <p:ext uri="{BB962C8B-B14F-4D97-AF65-F5344CB8AC3E}">
        <p14:creationId xmlns:p14="http://schemas.microsoft.com/office/powerpoint/2010/main" val="422145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263" y="1923803"/>
            <a:ext cx="2319469" cy="3096491"/>
          </a:xfrm>
        </p:spPr>
      </p:pic>
      <p:sp>
        <p:nvSpPr>
          <p:cNvPr id="4" name="Title 3"/>
          <p:cNvSpPr>
            <a:spLocks noGrp="1"/>
          </p:cNvSpPr>
          <p:nvPr>
            <p:ph type="title"/>
          </p:nvPr>
        </p:nvSpPr>
        <p:spPr/>
        <p:txBody>
          <a:bodyPr/>
          <a:lstStyle/>
          <a:p>
            <a:r>
              <a:rPr lang="en-US" dirty="0" smtClean="0"/>
              <a:t>Evaluation of the Mock-Prototype</a:t>
            </a:r>
            <a:endParaRPr lang="en-US" dirty="0"/>
          </a:p>
        </p:txBody>
      </p:sp>
      <p:sp>
        <p:nvSpPr>
          <p:cNvPr id="7" name="Content Placeholder 6"/>
          <p:cNvSpPr>
            <a:spLocks noGrp="1"/>
          </p:cNvSpPr>
          <p:nvPr>
            <p:ph sz="quarter" idx="13"/>
          </p:nvPr>
        </p:nvSpPr>
        <p:spPr/>
        <p:txBody>
          <a:bodyPr>
            <a:normAutofit/>
          </a:bodyPr>
          <a:lstStyle/>
          <a:p>
            <a:pPr marL="0" indent="0">
              <a:buNone/>
            </a:pPr>
            <a:r>
              <a:rPr lang="en-US" b="1" dirty="0" smtClean="0"/>
              <a:t>To evaluate the effectiveness of our mock-prototype we considered the following:</a:t>
            </a:r>
          </a:p>
          <a:p>
            <a:pPr lvl="2">
              <a:buFont typeface="Courier New" pitchFamily="49" charset="0"/>
              <a:buChar char="o"/>
            </a:pPr>
            <a:r>
              <a:rPr lang="en-US" sz="2000" dirty="0"/>
              <a:t> </a:t>
            </a:r>
            <a:r>
              <a:rPr lang="en-US" sz="2000" dirty="0" smtClean="0"/>
              <a:t>The ability to determine if the weight is 1.75lbs or greater</a:t>
            </a:r>
          </a:p>
          <a:p>
            <a:pPr lvl="2">
              <a:buFont typeface="Courier New" pitchFamily="49" charset="0"/>
              <a:buChar char="o"/>
            </a:pPr>
            <a:r>
              <a:rPr lang="en-US" sz="2000" dirty="0" smtClean="0"/>
              <a:t>The ability to take a photograph</a:t>
            </a:r>
          </a:p>
          <a:p>
            <a:pPr lvl="2">
              <a:buFont typeface="Courier New" pitchFamily="49" charset="0"/>
              <a:buChar char="o"/>
            </a:pPr>
            <a:r>
              <a:rPr lang="en-US" sz="2000" dirty="0" smtClean="0"/>
              <a:t>The ability to identify the Little Spotted Kiwi Bird	 </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356" y="1951900"/>
            <a:ext cx="2343402" cy="3108960"/>
          </a:xfrm>
          <a:prstGeom prst="rect">
            <a:avLst/>
          </a:prstGeom>
        </p:spPr>
      </p:pic>
    </p:spTree>
    <p:extLst>
      <p:ext uri="{BB962C8B-B14F-4D97-AF65-F5344CB8AC3E}">
        <p14:creationId xmlns:p14="http://schemas.microsoft.com/office/powerpoint/2010/main" val="138396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p14="http://schemas.microsoft.com/office/powerpoint/2010/main" val="2646276985"/>
              </p:ext>
            </p:extLst>
          </p:nvPr>
        </p:nvGraphicFramePr>
        <p:xfrm>
          <a:off x="6043220" y="1299887"/>
          <a:ext cx="5384800" cy="4505960"/>
        </p:xfrm>
        <a:graphic>
          <a:graphicData uri="http://schemas.openxmlformats.org/drawingml/2006/table">
            <a:tbl>
              <a:tblPr firstRow="1" bandRow="1">
                <a:tableStyleId>{5C22544A-7EE6-4342-B048-85BDC9FD1C3A}</a:tableStyleId>
              </a:tblPr>
              <a:tblGrid>
                <a:gridCol w="1346200"/>
                <a:gridCol w="1481448"/>
                <a:gridCol w="1210952"/>
                <a:gridCol w="1346200"/>
              </a:tblGrid>
              <a:tr h="819397">
                <a:tc>
                  <a:txBody>
                    <a:bodyPr/>
                    <a:lstStyle/>
                    <a:p>
                      <a:pPr algn="ctr"/>
                      <a:r>
                        <a:rPr lang="en-US" sz="1800" dirty="0" smtClean="0"/>
                        <a:t>Picture Name</a:t>
                      </a:r>
                      <a:endParaRPr lang="en-US" sz="1800" dirty="0"/>
                    </a:p>
                  </a:txBody>
                  <a:tcPr/>
                </a:tc>
                <a:tc>
                  <a:txBody>
                    <a:bodyPr/>
                    <a:lstStyle/>
                    <a:p>
                      <a:pPr algn="ctr"/>
                      <a:r>
                        <a:rPr lang="en-US" sz="1800" dirty="0" smtClean="0"/>
                        <a:t>Actual Animal</a:t>
                      </a:r>
                      <a:endParaRPr lang="en-US" sz="1800" dirty="0"/>
                    </a:p>
                  </a:txBody>
                  <a:tcPr/>
                </a:tc>
                <a:tc>
                  <a:txBody>
                    <a:bodyPr/>
                    <a:lstStyle/>
                    <a:p>
                      <a:pPr algn="ctr"/>
                      <a:r>
                        <a:rPr lang="en-US" sz="1800" dirty="0" smtClean="0"/>
                        <a:t>Little Spotted Kiwi?</a:t>
                      </a:r>
                      <a:endParaRPr lang="en-US" sz="1800" dirty="0"/>
                    </a:p>
                  </a:txBody>
                  <a:tcPr/>
                </a:tc>
                <a:tc>
                  <a:txBody>
                    <a:bodyPr/>
                    <a:lstStyle/>
                    <a:p>
                      <a:pPr algn="ctr"/>
                      <a:r>
                        <a:rPr lang="en-US" sz="1800" dirty="0" smtClean="0"/>
                        <a:t>C-Value</a:t>
                      </a:r>
                      <a:endParaRPr lang="en-US" sz="1800" dirty="0"/>
                    </a:p>
                  </a:txBody>
                  <a:tcPr/>
                </a:tc>
              </a:tr>
              <a:tr h="370840">
                <a:tc>
                  <a:txBody>
                    <a:bodyPr/>
                    <a:lstStyle/>
                    <a:p>
                      <a:pPr algn="ctr"/>
                      <a:r>
                        <a:rPr lang="en-US" sz="1600" dirty="0" smtClean="0"/>
                        <a:t>Kiwi.jpg</a:t>
                      </a:r>
                      <a:endParaRPr lang="en-US" sz="1600" dirty="0"/>
                    </a:p>
                  </a:txBody>
                  <a:tcPr/>
                </a:tc>
                <a:tc>
                  <a:txBody>
                    <a:bodyPr/>
                    <a:lstStyle/>
                    <a:p>
                      <a:pPr algn="ctr"/>
                      <a:r>
                        <a:rPr lang="en-US" sz="1600" dirty="0" smtClean="0"/>
                        <a:t>Little</a:t>
                      </a:r>
                      <a:r>
                        <a:rPr lang="en-US" sz="1600" baseline="0" dirty="0" smtClean="0"/>
                        <a:t> Spotted Kiwi</a:t>
                      </a:r>
                      <a:endParaRPr lang="en-US" sz="1600" dirty="0"/>
                    </a:p>
                  </a:txBody>
                  <a:tcPr/>
                </a:tc>
                <a:tc>
                  <a:txBody>
                    <a:bodyPr/>
                    <a:lstStyle/>
                    <a:p>
                      <a:pPr algn="ctr"/>
                      <a:r>
                        <a:rPr lang="en-US" sz="1600" dirty="0" smtClean="0"/>
                        <a:t>Yes</a:t>
                      </a:r>
                      <a:endParaRPr lang="en-US" sz="1600" dirty="0"/>
                    </a:p>
                  </a:txBody>
                  <a:tcPr/>
                </a:tc>
                <a:tc>
                  <a:txBody>
                    <a:bodyPr/>
                    <a:lstStyle/>
                    <a:p>
                      <a:pPr algn="ctr"/>
                      <a:r>
                        <a:rPr lang="en-US" sz="1600" dirty="0" smtClean="0"/>
                        <a:t>170,585</a:t>
                      </a:r>
                      <a:endParaRPr lang="en-US" sz="1600" dirty="0"/>
                    </a:p>
                  </a:txBody>
                  <a:tcPr/>
                </a:tc>
              </a:tr>
              <a:tr h="370840">
                <a:tc>
                  <a:txBody>
                    <a:bodyPr/>
                    <a:lstStyle/>
                    <a:p>
                      <a:pPr algn="ctr"/>
                      <a:r>
                        <a:rPr lang="en-US" sz="1600" dirty="0" smtClean="0"/>
                        <a:t>Kiwi2.jpg</a:t>
                      </a:r>
                      <a:endParaRPr lang="en-US" sz="1600" dirty="0"/>
                    </a:p>
                  </a:txBody>
                  <a:tcPr/>
                </a:tc>
                <a:tc>
                  <a:txBody>
                    <a:bodyPr/>
                    <a:lstStyle/>
                    <a:p>
                      <a:pPr algn="ctr"/>
                      <a:r>
                        <a:rPr lang="en-US" sz="1600" dirty="0" smtClean="0"/>
                        <a:t>Little Spotted Kiwi</a:t>
                      </a:r>
                      <a:endParaRPr lang="en-US" sz="1600" dirty="0"/>
                    </a:p>
                  </a:txBody>
                  <a:tcPr/>
                </a:tc>
                <a:tc>
                  <a:txBody>
                    <a:bodyPr/>
                    <a:lstStyle/>
                    <a:p>
                      <a:pPr algn="ctr"/>
                      <a:r>
                        <a:rPr lang="en-US" sz="1600" dirty="0" smtClean="0"/>
                        <a:t>Yes</a:t>
                      </a:r>
                      <a:endParaRPr lang="en-US" sz="1600" dirty="0"/>
                    </a:p>
                  </a:txBody>
                  <a:tcPr/>
                </a:tc>
                <a:tc>
                  <a:txBody>
                    <a:bodyPr/>
                    <a:lstStyle/>
                    <a:p>
                      <a:pPr algn="ctr"/>
                      <a:r>
                        <a:rPr lang="en-US" sz="1600" dirty="0" smtClean="0"/>
                        <a:t>274,570</a:t>
                      </a:r>
                      <a:endParaRPr lang="en-US" sz="1600" dirty="0"/>
                    </a:p>
                  </a:txBody>
                  <a:tcPr/>
                </a:tc>
              </a:tr>
              <a:tr h="370840">
                <a:tc>
                  <a:txBody>
                    <a:bodyPr/>
                    <a:lstStyle/>
                    <a:p>
                      <a:pPr algn="ctr"/>
                      <a:r>
                        <a:rPr lang="en-US" sz="1600" dirty="0" smtClean="0"/>
                        <a:t>Kiwi3.jpg</a:t>
                      </a:r>
                      <a:endParaRPr lang="en-US" sz="1600" dirty="0"/>
                    </a:p>
                  </a:txBody>
                  <a:tcPr/>
                </a:tc>
                <a:tc>
                  <a:txBody>
                    <a:bodyPr/>
                    <a:lstStyle/>
                    <a:p>
                      <a:pPr algn="ctr"/>
                      <a:r>
                        <a:rPr lang="en-US" sz="1600" dirty="0" smtClean="0"/>
                        <a:t>Little Spotted Kiwi</a:t>
                      </a:r>
                      <a:endParaRPr lang="en-US" sz="1600" dirty="0"/>
                    </a:p>
                  </a:txBody>
                  <a:tcPr/>
                </a:tc>
                <a:tc>
                  <a:txBody>
                    <a:bodyPr/>
                    <a:lstStyle/>
                    <a:p>
                      <a:pPr algn="ctr"/>
                      <a:r>
                        <a:rPr lang="en-US" sz="1600" dirty="0" smtClean="0"/>
                        <a:t>Yes</a:t>
                      </a:r>
                      <a:endParaRPr lang="en-US" sz="1600" dirty="0"/>
                    </a:p>
                  </a:txBody>
                  <a:tcPr/>
                </a:tc>
                <a:tc>
                  <a:txBody>
                    <a:bodyPr/>
                    <a:lstStyle/>
                    <a:p>
                      <a:pPr algn="ctr"/>
                      <a:r>
                        <a:rPr lang="en-US" sz="1600" dirty="0" smtClean="0"/>
                        <a:t>127,414</a:t>
                      </a:r>
                      <a:endParaRPr lang="en-US" sz="1600" dirty="0"/>
                    </a:p>
                  </a:txBody>
                  <a:tcPr/>
                </a:tc>
              </a:tr>
              <a:tr h="370840">
                <a:tc>
                  <a:txBody>
                    <a:bodyPr/>
                    <a:lstStyle/>
                    <a:p>
                      <a:pPr algn="ctr"/>
                      <a:r>
                        <a:rPr lang="en-US" sz="1600" dirty="0" smtClean="0"/>
                        <a:t>Animal1.jpg</a:t>
                      </a:r>
                      <a:endParaRPr lang="en-US" sz="1600" dirty="0"/>
                    </a:p>
                  </a:txBody>
                  <a:tcPr/>
                </a:tc>
                <a:tc>
                  <a:txBody>
                    <a:bodyPr/>
                    <a:lstStyle/>
                    <a:p>
                      <a:pPr algn="ctr"/>
                      <a:r>
                        <a:rPr lang="en-US" sz="1600" dirty="0" smtClean="0"/>
                        <a:t>Parrot</a:t>
                      </a:r>
                      <a:endParaRPr lang="en-US" sz="1600" dirty="0"/>
                    </a:p>
                  </a:txBody>
                  <a:tcPr/>
                </a:tc>
                <a:tc>
                  <a:txBody>
                    <a:bodyPr/>
                    <a:lstStyle/>
                    <a:p>
                      <a:pPr algn="ctr"/>
                      <a:r>
                        <a:rPr lang="en-US" sz="1600" dirty="0" smtClean="0"/>
                        <a:t>No</a:t>
                      </a:r>
                      <a:endParaRPr lang="en-US" sz="1600" dirty="0"/>
                    </a:p>
                  </a:txBody>
                  <a:tcPr/>
                </a:tc>
                <a:tc>
                  <a:txBody>
                    <a:bodyPr/>
                    <a:lstStyle/>
                    <a:p>
                      <a:pPr algn="ctr"/>
                      <a:r>
                        <a:rPr lang="en-US" sz="1600" dirty="0" smtClean="0"/>
                        <a:t>30,032</a:t>
                      </a:r>
                      <a:endParaRPr lang="en-US" sz="1600" dirty="0"/>
                    </a:p>
                  </a:txBody>
                  <a:tcPr/>
                </a:tc>
              </a:tr>
              <a:tr h="370840">
                <a:tc>
                  <a:txBody>
                    <a:bodyPr/>
                    <a:lstStyle/>
                    <a:p>
                      <a:pPr algn="ctr"/>
                      <a:r>
                        <a:rPr lang="en-US" sz="1600" dirty="0" smtClean="0"/>
                        <a:t>Animal2.jpg</a:t>
                      </a:r>
                      <a:endParaRPr lang="en-US" sz="1600" dirty="0"/>
                    </a:p>
                  </a:txBody>
                  <a:tcPr/>
                </a:tc>
                <a:tc>
                  <a:txBody>
                    <a:bodyPr/>
                    <a:lstStyle/>
                    <a:p>
                      <a:pPr algn="ctr"/>
                      <a:r>
                        <a:rPr lang="en-US" sz="1600" dirty="0" smtClean="0"/>
                        <a:t>Rabbit</a:t>
                      </a:r>
                      <a:endParaRPr lang="en-US" sz="1600" dirty="0"/>
                    </a:p>
                  </a:txBody>
                  <a:tcPr/>
                </a:tc>
                <a:tc>
                  <a:txBody>
                    <a:bodyPr/>
                    <a:lstStyle/>
                    <a:p>
                      <a:pPr algn="ctr"/>
                      <a:r>
                        <a:rPr lang="en-US" sz="1600" dirty="0" smtClean="0"/>
                        <a:t>No</a:t>
                      </a:r>
                      <a:endParaRPr lang="en-US" sz="1600" dirty="0"/>
                    </a:p>
                  </a:txBody>
                  <a:tcPr/>
                </a:tc>
                <a:tc>
                  <a:txBody>
                    <a:bodyPr/>
                    <a:lstStyle/>
                    <a:p>
                      <a:pPr algn="ctr"/>
                      <a:r>
                        <a:rPr lang="en-US" sz="1600" dirty="0" smtClean="0"/>
                        <a:t>29,538</a:t>
                      </a:r>
                      <a:endParaRPr lang="en-US" sz="1600" dirty="0"/>
                    </a:p>
                  </a:txBody>
                  <a:tcPr/>
                </a:tc>
              </a:tr>
              <a:tr h="370840">
                <a:tc>
                  <a:txBody>
                    <a:bodyPr/>
                    <a:lstStyle/>
                    <a:p>
                      <a:pPr algn="ctr"/>
                      <a:r>
                        <a:rPr lang="en-US" sz="1600" dirty="0" smtClean="0"/>
                        <a:t>Animal3.jpg</a:t>
                      </a:r>
                      <a:endParaRPr lang="en-US" sz="1600" dirty="0"/>
                    </a:p>
                  </a:txBody>
                  <a:tcPr/>
                </a:tc>
                <a:tc>
                  <a:txBody>
                    <a:bodyPr/>
                    <a:lstStyle/>
                    <a:p>
                      <a:pPr algn="ctr"/>
                      <a:r>
                        <a:rPr lang="en-US" sz="1600" dirty="0" smtClean="0"/>
                        <a:t>Lizard</a:t>
                      </a:r>
                      <a:endParaRPr lang="en-US" sz="1600" dirty="0"/>
                    </a:p>
                  </a:txBody>
                  <a:tcPr/>
                </a:tc>
                <a:tc>
                  <a:txBody>
                    <a:bodyPr/>
                    <a:lstStyle/>
                    <a:p>
                      <a:pPr algn="ctr"/>
                      <a:r>
                        <a:rPr lang="en-US" sz="1600" dirty="0" smtClean="0"/>
                        <a:t>No</a:t>
                      </a:r>
                      <a:endParaRPr lang="en-US" sz="1600" dirty="0"/>
                    </a:p>
                  </a:txBody>
                  <a:tcPr/>
                </a:tc>
                <a:tc>
                  <a:txBody>
                    <a:bodyPr/>
                    <a:lstStyle/>
                    <a:p>
                      <a:pPr algn="ctr"/>
                      <a:r>
                        <a:rPr lang="en-US" sz="1600" dirty="0" smtClean="0"/>
                        <a:t>3,333</a:t>
                      </a:r>
                      <a:endParaRPr lang="en-US" sz="1600" dirty="0"/>
                    </a:p>
                  </a:txBody>
                  <a:tcPr/>
                </a:tc>
              </a:tr>
              <a:tr h="370840">
                <a:tc>
                  <a:txBody>
                    <a:bodyPr/>
                    <a:lstStyle/>
                    <a:p>
                      <a:pPr algn="ctr"/>
                      <a:r>
                        <a:rPr lang="en-US" sz="1600" dirty="0" smtClean="0"/>
                        <a:t>Animal4.jpg</a:t>
                      </a:r>
                      <a:endParaRPr lang="en-US" sz="1600" dirty="0"/>
                    </a:p>
                  </a:txBody>
                  <a:tcPr/>
                </a:tc>
                <a:tc>
                  <a:txBody>
                    <a:bodyPr/>
                    <a:lstStyle/>
                    <a:p>
                      <a:pPr algn="ctr"/>
                      <a:r>
                        <a:rPr lang="en-US" sz="1600" dirty="0" smtClean="0"/>
                        <a:t>Possum</a:t>
                      </a:r>
                      <a:endParaRPr lang="en-US" sz="1600" dirty="0"/>
                    </a:p>
                  </a:txBody>
                  <a:tcPr/>
                </a:tc>
                <a:tc>
                  <a:txBody>
                    <a:bodyPr/>
                    <a:lstStyle/>
                    <a:p>
                      <a:pPr algn="ctr"/>
                      <a:r>
                        <a:rPr lang="en-US" sz="1600" dirty="0" smtClean="0"/>
                        <a:t>No</a:t>
                      </a:r>
                      <a:endParaRPr lang="en-US" sz="1600" dirty="0"/>
                    </a:p>
                  </a:txBody>
                  <a:tcPr/>
                </a:tc>
                <a:tc>
                  <a:txBody>
                    <a:bodyPr/>
                    <a:lstStyle/>
                    <a:p>
                      <a:pPr algn="ctr"/>
                      <a:r>
                        <a:rPr lang="en-US" sz="1600" dirty="0" smtClean="0"/>
                        <a:t>59,657</a:t>
                      </a:r>
                      <a:endParaRPr lang="en-US" sz="1600" dirty="0"/>
                    </a:p>
                  </a:txBody>
                  <a:tcPr/>
                </a:tc>
              </a:tr>
              <a:tr h="370840">
                <a:tc>
                  <a:txBody>
                    <a:bodyPr/>
                    <a:lstStyle/>
                    <a:p>
                      <a:pPr algn="ctr"/>
                      <a:r>
                        <a:rPr lang="en-US" sz="1600" dirty="0" smtClean="0"/>
                        <a:t>Animal5.jpg</a:t>
                      </a:r>
                      <a:endParaRPr lang="en-US" sz="1600" dirty="0"/>
                    </a:p>
                  </a:txBody>
                  <a:tcPr/>
                </a:tc>
                <a:tc>
                  <a:txBody>
                    <a:bodyPr/>
                    <a:lstStyle/>
                    <a:p>
                      <a:pPr algn="ctr"/>
                      <a:r>
                        <a:rPr lang="en-US" sz="1600" dirty="0" smtClean="0"/>
                        <a:t>Rat</a:t>
                      </a:r>
                      <a:endParaRPr lang="en-US" sz="1600" dirty="0"/>
                    </a:p>
                  </a:txBody>
                  <a:tcPr/>
                </a:tc>
                <a:tc>
                  <a:txBody>
                    <a:bodyPr/>
                    <a:lstStyle/>
                    <a:p>
                      <a:pPr algn="ctr"/>
                      <a:r>
                        <a:rPr lang="en-US" sz="1600" dirty="0" smtClean="0"/>
                        <a:t>No</a:t>
                      </a:r>
                      <a:endParaRPr lang="en-US" sz="1600" dirty="0"/>
                    </a:p>
                  </a:txBody>
                  <a:tcPr/>
                </a:tc>
                <a:tc>
                  <a:txBody>
                    <a:bodyPr/>
                    <a:lstStyle/>
                    <a:p>
                      <a:pPr algn="ctr"/>
                      <a:r>
                        <a:rPr lang="en-US" sz="1600" dirty="0" smtClean="0"/>
                        <a:t>22,682</a:t>
                      </a:r>
                      <a:endParaRPr lang="en-US" sz="1600" dirty="0"/>
                    </a:p>
                  </a:txBody>
                  <a:tcPr/>
                </a:tc>
              </a:tr>
            </a:tbl>
          </a:graphicData>
        </a:graphic>
      </p:graphicFrame>
      <p:graphicFrame>
        <p:nvGraphicFramePr>
          <p:cNvPr id="5" name="Content Placeholder 4"/>
          <p:cNvGraphicFramePr>
            <a:graphicFrameLocks noGrp="1"/>
          </p:cNvGraphicFramePr>
          <p:nvPr>
            <p:ph sz="quarter" idx="13"/>
            <p:extLst>
              <p:ext uri="{D42A27DB-BD31-4B8C-83A1-F6EECF244321}">
                <p14:modId xmlns:p14="http://schemas.microsoft.com/office/powerpoint/2010/main" val="1334508074"/>
              </p:ext>
            </p:extLst>
          </p:nvPr>
        </p:nvGraphicFramePr>
        <p:xfrm>
          <a:off x="1289668" y="1294410"/>
          <a:ext cx="4386738" cy="2937955"/>
        </p:xfrm>
        <a:graphic>
          <a:graphicData uri="http://schemas.openxmlformats.org/drawingml/2006/table">
            <a:tbl>
              <a:tblPr firstRow="1" bandRow="1">
                <a:tableStyleId>{5C22544A-7EE6-4342-B048-85BDC9FD1C3A}</a:tableStyleId>
              </a:tblPr>
              <a:tblGrid>
                <a:gridCol w="2193369"/>
                <a:gridCol w="2193369"/>
              </a:tblGrid>
              <a:tr h="377635">
                <a:tc>
                  <a:txBody>
                    <a:bodyPr/>
                    <a:lstStyle/>
                    <a:p>
                      <a:pPr algn="ctr"/>
                      <a:r>
                        <a:rPr lang="en-US" dirty="0" smtClean="0"/>
                        <a:t>Voltage</a:t>
                      </a:r>
                      <a:r>
                        <a:rPr lang="en-US" baseline="0" dirty="0" smtClean="0"/>
                        <a:t> Output</a:t>
                      </a:r>
                      <a:endParaRPr lang="en-US" dirty="0"/>
                    </a:p>
                  </a:txBody>
                  <a:tcPr/>
                </a:tc>
                <a:tc>
                  <a:txBody>
                    <a:bodyPr/>
                    <a:lstStyle/>
                    <a:p>
                      <a:pPr algn="ctr"/>
                      <a:r>
                        <a:rPr lang="en-US" dirty="0" smtClean="0"/>
                        <a:t>LED</a:t>
                      </a:r>
                      <a:r>
                        <a:rPr lang="en-US" baseline="0" dirty="0" smtClean="0"/>
                        <a:t> Light</a:t>
                      </a:r>
                      <a:endParaRPr lang="en-US" dirty="0"/>
                    </a:p>
                  </a:txBody>
                  <a:tcPr/>
                </a:tc>
              </a:tr>
              <a:tr h="295399">
                <a:tc>
                  <a:txBody>
                    <a:bodyPr/>
                    <a:lstStyle/>
                    <a:p>
                      <a:pPr algn="ctr"/>
                      <a:r>
                        <a:rPr lang="en-US" dirty="0" smtClean="0"/>
                        <a:t>0.00V</a:t>
                      </a:r>
                      <a:endParaRPr lang="en-US" dirty="0"/>
                    </a:p>
                  </a:txBody>
                  <a:tcPr/>
                </a:tc>
                <a:tc>
                  <a:txBody>
                    <a:bodyPr/>
                    <a:lstStyle/>
                    <a:p>
                      <a:pPr algn="ctr"/>
                      <a:r>
                        <a:rPr lang="en-US" dirty="0" smtClean="0"/>
                        <a:t>Green</a:t>
                      </a:r>
                      <a:endParaRPr lang="en-US" dirty="0"/>
                    </a:p>
                  </a:txBody>
                  <a:tcPr/>
                </a:tc>
              </a:tr>
              <a:tr h="295399">
                <a:tc>
                  <a:txBody>
                    <a:bodyPr/>
                    <a:lstStyle/>
                    <a:p>
                      <a:pPr algn="ctr"/>
                      <a:r>
                        <a:rPr lang="en-US" dirty="0" smtClean="0"/>
                        <a:t>0.50V</a:t>
                      </a:r>
                      <a:endParaRPr lang="en-US" dirty="0"/>
                    </a:p>
                  </a:txBody>
                  <a:tcPr/>
                </a:tc>
                <a:tc>
                  <a:txBody>
                    <a:bodyPr/>
                    <a:lstStyle/>
                    <a:p>
                      <a:pPr algn="ctr"/>
                      <a:r>
                        <a:rPr lang="en-US" dirty="0" smtClean="0"/>
                        <a:t>Green</a:t>
                      </a:r>
                      <a:endParaRPr lang="en-US" dirty="0"/>
                    </a:p>
                  </a:txBody>
                  <a:tcPr/>
                </a:tc>
              </a:tr>
              <a:tr h="295399">
                <a:tc>
                  <a:txBody>
                    <a:bodyPr/>
                    <a:lstStyle/>
                    <a:p>
                      <a:pPr algn="ctr"/>
                      <a:r>
                        <a:rPr lang="en-US" dirty="0" smtClean="0"/>
                        <a:t>1.00V</a:t>
                      </a:r>
                      <a:endParaRPr lang="en-US" dirty="0"/>
                    </a:p>
                  </a:txBody>
                  <a:tcPr/>
                </a:tc>
                <a:tc>
                  <a:txBody>
                    <a:bodyPr/>
                    <a:lstStyle/>
                    <a:p>
                      <a:pPr algn="ctr"/>
                      <a:r>
                        <a:rPr lang="en-US" dirty="0" smtClean="0"/>
                        <a:t>Green</a:t>
                      </a:r>
                      <a:endParaRPr lang="en-US" dirty="0"/>
                    </a:p>
                  </a:txBody>
                  <a:tcPr/>
                </a:tc>
              </a:tr>
              <a:tr h="295399">
                <a:tc>
                  <a:txBody>
                    <a:bodyPr/>
                    <a:lstStyle/>
                    <a:p>
                      <a:pPr algn="ctr"/>
                      <a:r>
                        <a:rPr lang="en-US" dirty="0" smtClean="0"/>
                        <a:t>1.50V</a:t>
                      </a:r>
                      <a:endParaRPr lang="en-US" dirty="0"/>
                    </a:p>
                  </a:txBody>
                  <a:tcPr/>
                </a:tc>
                <a:tc>
                  <a:txBody>
                    <a:bodyPr/>
                    <a:lstStyle/>
                    <a:p>
                      <a:pPr algn="ctr"/>
                      <a:r>
                        <a:rPr lang="en-US" dirty="0" smtClean="0"/>
                        <a:t>Green</a:t>
                      </a:r>
                      <a:endParaRPr lang="en-US" dirty="0"/>
                    </a:p>
                  </a:txBody>
                  <a:tcPr/>
                </a:tc>
              </a:tr>
              <a:tr h="295399">
                <a:tc>
                  <a:txBody>
                    <a:bodyPr/>
                    <a:lstStyle/>
                    <a:p>
                      <a:pPr algn="ctr"/>
                      <a:r>
                        <a:rPr lang="en-US" dirty="0" smtClean="0"/>
                        <a:t>2.00V</a:t>
                      </a:r>
                      <a:endParaRPr lang="en-US" dirty="0"/>
                    </a:p>
                  </a:txBody>
                  <a:tcPr/>
                </a:tc>
                <a:tc>
                  <a:txBody>
                    <a:bodyPr/>
                    <a:lstStyle/>
                    <a:p>
                      <a:pPr algn="ctr"/>
                      <a:r>
                        <a:rPr lang="en-US" dirty="0" smtClean="0"/>
                        <a:t>Green</a:t>
                      </a:r>
                      <a:endParaRPr lang="en-US" dirty="0"/>
                    </a:p>
                  </a:txBody>
                  <a:tcPr/>
                </a:tc>
              </a:tr>
              <a:tr h="295399">
                <a:tc>
                  <a:txBody>
                    <a:bodyPr/>
                    <a:lstStyle/>
                    <a:p>
                      <a:pPr algn="ctr"/>
                      <a:r>
                        <a:rPr lang="en-US" dirty="0" smtClean="0"/>
                        <a:t>2.50V</a:t>
                      </a:r>
                      <a:endParaRPr lang="en-US" dirty="0"/>
                    </a:p>
                  </a:txBody>
                  <a:tcPr/>
                </a:tc>
                <a:tc>
                  <a:txBody>
                    <a:bodyPr/>
                    <a:lstStyle/>
                    <a:p>
                      <a:pPr algn="ctr"/>
                      <a:r>
                        <a:rPr lang="en-US" dirty="0" smtClean="0"/>
                        <a:t>Red</a:t>
                      </a:r>
                      <a:endParaRPr lang="en-US" dirty="0"/>
                    </a:p>
                  </a:txBody>
                  <a:tcPr/>
                </a:tc>
              </a:tr>
              <a:tr h="295399">
                <a:tc>
                  <a:txBody>
                    <a:bodyPr/>
                    <a:lstStyle/>
                    <a:p>
                      <a:pPr algn="ctr"/>
                      <a:r>
                        <a:rPr lang="en-US" dirty="0" smtClean="0"/>
                        <a:t>3.00V</a:t>
                      </a:r>
                      <a:endParaRPr lang="en-US" dirty="0"/>
                    </a:p>
                  </a:txBody>
                  <a:tcPr/>
                </a:tc>
                <a:tc>
                  <a:txBody>
                    <a:bodyPr/>
                    <a:lstStyle/>
                    <a:p>
                      <a:pPr algn="ctr"/>
                      <a:r>
                        <a:rPr lang="en-US" dirty="0" smtClean="0"/>
                        <a:t>Red</a:t>
                      </a:r>
                      <a:endParaRPr lang="en-US" dirty="0"/>
                    </a:p>
                  </a:txBody>
                  <a:tcPr/>
                </a:tc>
              </a:tr>
            </a:tbl>
          </a:graphicData>
        </a:graphic>
      </p:graphicFrame>
      <p:sp>
        <p:nvSpPr>
          <p:cNvPr id="4" name="Title 3"/>
          <p:cNvSpPr>
            <a:spLocks noGrp="1"/>
          </p:cNvSpPr>
          <p:nvPr>
            <p:ph type="title"/>
          </p:nvPr>
        </p:nvSpPr>
        <p:spPr>
          <a:xfrm>
            <a:off x="5142018" y="23751"/>
            <a:ext cx="1686294" cy="1056904"/>
          </a:xfrm>
        </p:spPr>
        <p:txBody>
          <a:bodyPr/>
          <a:lstStyle/>
          <a:p>
            <a:r>
              <a:rPr lang="en-US" dirty="0" smtClean="0"/>
              <a:t>Data</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7" y="4385558"/>
            <a:ext cx="3563376" cy="2377440"/>
          </a:xfrm>
          <a:prstGeom prst="rect">
            <a:avLst/>
          </a:prstGeom>
        </p:spPr>
      </p:pic>
      <p:sp>
        <p:nvSpPr>
          <p:cNvPr id="8" name="TextBox 7"/>
          <p:cNvSpPr txBox="1"/>
          <p:nvPr/>
        </p:nvSpPr>
        <p:spPr>
          <a:xfrm>
            <a:off x="3868443" y="5129239"/>
            <a:ext cx="1959429" cy="923330"/>
          </a:xfrm>
          <a:prstGeom prst="rect">
            <a:avLst/>
          </a:prstGeom>
          <a:noFill/>
          <a:ln>
            <a:noFill/>
          </a:ln>
        </p:spPr>
        <p:txBody>
          <a:bodyPr wrap="square" rtlCol="0" anchor="ctr" anchorCtr="1">
            <a:spAutoFit/>
          </a:bodyPr>
          <a:lstStyle/>
          <a:p>
            <a:pPr algn="ctr"/>
            <a:r>
              <a:rPr lang="en-US" i="1" dirty="0" smtClean="0"/>
              <a:t>Image of the Rabbit our Matlab program analyzes</a:t>
            </a:r>
            <a:endParaRPr lang="en-US" i="1" dirty="0"/>
          </a:p>
        </p:txBody>
      </p:sp>
      <p:sp>
        <p:nvSpPr>
          <p:cNvPr id="9" name="TextBox 8"/>
          <p:cNvSpPr txBox="1"/>
          <p:nvPr/>
        </p:nvSpPr>
        <p:spPr>
          <a:xfrm>
            <a:off x="1884875" y="937552"/>
            <a:ext cx="2963282" cy="369332"/>
          </a:xfrm>
          <a:prstGeom prst="rect">
            <a:avLst/>
          </a:prstGeom>
          <a:noFill/>
          <a:ln>
            <a:noFill/>
          </a:ln>
        </p:spPr>
        <p:txBody>
          <a:bodyPr wrap="square" rtlCol="0" anchor="ctr" anchorCtr="1">
            <a:spAutoFit/>
          </a:bodyPr>
          <a:lstStyle/>
          <a:p>
            <a:r>
              <a:rPr lang="en-US" b="1" dirty="0" smtClean="0"/>
              <a:t>Weight Requirement Test</a:t>
            </a:r>
            <a:endParaRPr lang="en-US" b="1" dirty="0"/>
          </a:p>
        </p:txBody>
      </p:sp>
      <p:sp>
        <p:nvSpPr>
          <p:cNvPr id="10" name="TextBox 9"/>
          <p:cNvSpPr txBox="1"/>
          <p:nvPr/>
        </p:nvSpPr>
        <p:spPr>
          <a:xfrm>
            <a:off x="7393047" y="934974"/>
            <a:ext cx="2963282" cy="369332"/>
          </a:xfrm>
          <a:prstGeom prst="rect">
            <a:avLst/>
          </a:prstGeom>
          <a:noFill/>
          <a:ln>
            <a:noFill/>
          </a:ln>
        </p:spPr>
        <p:txBody>
          <a:bodyPr wrap="square" rtlCol="0" anchor="ctr" anchorCtr="1">
            <a:spAutoFit/>
          </a:bodyPr>
          <a:lstStyle/>
          <a:p>
            <a:r>
              <a:rPr lang="en-US" b="1" dirty="0" smtClean="0"/>
              <a:t>Photo Analysis Test</a:t>
            </a:r>
            <a:endParaRPr lang="en-US" b="1" dirty="0"/>
          </a:p>
        </p:txBody>
      </p:sp>
    </p:spTree>
    <p:extLst>
      <p:ext uri="{BB962C8B-B14F-4D97-AF65-F5344CB8AC3E}">
        <p14:creationId xmlns:p14="http://schemas.microsoft.com/office/powerpoint/2010/main" val="341425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US" u="sng" dirty="0" smtClean="0"/>
              <a:t>Photo Analysis Test:</a:t>
            </a:r>
            <a:r>
              <a:rPr lang="en-US" dirty="0"/>
              <a:t/>
            </a:r>
            <a:br>
              <a:rPr lang="en-US" dirty="0"/>
            </a:br>
            <a:r>
              <a:rPr lang="en-US" dirty="0"/>
              <a:t> </a:t>
            </a:r>
            <a:br>
              <a:rPr lang="en-US" dirty="0"/>
            </a:br>
            <a:r>
              <a:rPr lang="en-US" dirty="0"/>
              <a:t> </a:t>
            </a:r>
            <a:r>
              <a:rPr lang="en-US" i="1" dirty="0" smtClean="0"/>
              <a:t>Results:</a:t>
            </a:r>
            <a:r>
              <a:rPr lang="en-US" sz="2800" i="1" dirty="0" smtClean="0"/>
              <a:t> </a:t>
            </a:r>
            <a:r>
              <a:rPr lang="en-US" dirty="0" smtClean="0"/>
              <a:t>Differentiate between the Little Spotted Kiwi bird and other animals.</a:t>
            </a:r>
            <a:r>
              <a:rPr lang="en-US" dirty="0"/>
              <a:t/>
            </a:r>
            <a:br>
              <a:rPr lang="en-US" dirty="0"/>
            </a:br>
            <a:r>
              <a:rPr lang="en-US" dirty="0"/>
              <a:t> 	 	</a:t>
            </a:r>
            <a:br>
              <a:rPr lang="en-US" dirty="0"/>
            </a:br>
            <a:r>
              <a:rPr lang="en-US" dirty="0"/>
              <a:t> 		</a:t>
            </a:r>
            <a:r>
              <a:rPr lang="en-US" b="1" dirty="0">
                <a:solidFill>
                  <a:srgbClr val="92D050"/>
                </a:solidFill>
              </a:rPr>
              <a:t>   </a:t>
            </a:r>
            <a:r>
              <a:rPr lang="en-US" sz="3200" b="1" dirty="0">
                <a:solidFill>
                  <a:srgbClr val="92D050"/>
                </a:solidFill>
              </a:rPr>
              <a:t>PASS</a:t>
            </a:r>
          </a:p>
          <a:p>
            <a:pPr marL="0" indent="0">
              <a:buNone/>
            </a:pPr>
            <a:endParaRPr lang="en-US" u="sng" dirty="0"/>
          </a:p>
        </p:txBody>
      </p:sp>
      <p:sp>
        <p:nvSpPr>
          <p:cNvPr id="3" name="Content Placeholder 2"/>
          <p:cNvSpPr>
            <a:spLocks noGrp="1"/>
          </p:cNvSpPr>
          <p:nvPr>
            <p:ph sz="quarter" idx="13"/>
          </p:nvPr>
        </p:nvSpPr>
        <p:spPr/>
        <p:txBody>
          <a:bodyPr/>
          <a:lstStyle/>
          <a:p>
            <a:pPr marL="0" indent="0">
              <a:buNone/>
            </a:pPr>
            <a:r>
              <a:rPr lang="en-US" u="sng" dirty="0" smtClean="0"/>
              <a:t>Weight Requirement Test:</a:t>
            </a:r>
            <a:r>
              <a:rPr lang="en-US" dirty="0" smtClean="0"/>
              <a:t/>
            </a:r>
            <a:br>
              <a:rPr lang="en-US" dirty="0" smtClean="0"/>
            </a:br>
            <a:r>
              <a:rPr lang="en-US" dirty="0" smtClean="0"/>
              <a:t> </a:t>
            </a:r>
            <a:br>
              <a:rPr lang="en-US" dirty="0" smtClean="0"/>
            </a:br>
            <a:r>
              <a:rPr lang="en-US" dirty="0" smtClean="0"/>
              <a:t> </a:t>
            </a:r>
            <a:r>
              <a:rPr lang="en-US" i="1" dirty="0" smtClean="0"/>
              <a:t>Results:</a:t>
            </a:r>
            <a:r>
              <a:rPr lang="en-US" sz="2800" i="1" dirty="0" smtClean="0"/>
              <a:t> </a:t>
            </a:r>
            <a:r>
              <a:rPr lang="en-US" dirty="0" smtClean="0"/>
              <a:t>Read in and identified weights 1.75lbs and over in each instance we changed the voltage.</a:t>
            </a:r>
            <a:br>
              <a:rPr lang="en-US" dirty="0" smtClean="0"/>
            </a:br>
            <a:r>
              <a:rPr lang="en-US" dirty="0" smtClean="0"/>
              <a:t> 	 	</a:t>
            </a:r>
            <a:br>
              <a:rPr lang="en-US" dirty="0" smtClean="0"/>
            </a:br>
            <a:r>
              <a:rPr lang="en-US" dirty="0" smtClean="0"/>
              <a:t> 		</a:t>
            </a:r>
            <a:r>
              <a:rPr lang="en-US" b="1" dirty="0" smtClean="0">
                <a:solidFill>
                  <a:srgbClr val="92D050"/>
                </a:solidFill>
              </a:rPr>
              <a:t>   </a:t>
            </a:r>
            <a:r>
              <a:rPr lang="en-US" sz="3200" b="1" dirty="0" smtClean="0">
                <a:solidFill>
                  <a:srgbClr val="92D050"/>
                </a:solidFill>
              </a:rPr>
              <a:t>PASS</a:t>
            </a:r>
            <a:endParaRPr lang="en-US" sz="3200" b="1" dirty="0">
              <a:solidFill>
                <a:srgbClr val="92D050"/>
              </a:solidFill>
            </a:endParaRPr>
          </a:p>
        </p:txBody>
      </p:sp>
      <p:sp>
        <p:nvSpPr>
          <p:cNvPr id="4" name="Title 3"/>
          <p:cNvSpPr>
            <a:spLocks noGrp="1"/>
          </p:cNvSpPr>
          <p:nvPr>
            <p:ph type="title"/>
          </p:nvPr>
        </p:nvSpPr>
        <p:spPr/>
        <p:txBody>
          <a:bodyPr/>
          <a:lstStyle/>
          <a:p>
            <a:r>
              <a:rPr lang="en-US" dirty="0" smtClean="0"/>
              <a:t>Analysis </a:t>
            </a:r>
            <a:endParaRPr lang="en-US" dirty="0"/>
          </a:p>
        </p:txBody>
      </p:sp>
    </p:spTree>
    <p:extLst>
      <p:ext uri="{BB962C8B-B14F-4D97-AF65-F5344CB8AC3E}">
        <p14:creationId xmlns:p14="http://schemas.microsoft.com/office/powerpoint/2010/main" val="767275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60566">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Seashore design template" id="{669BADFC-EA6E-476D-A81D-A11567EEB4E2}" vid="{6E8F81BE-4270-402D-9E59-1E13524724B5}"/>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F79E876-5ED1-42E3-8531-CAE149AFEA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TS103460566</Template>
  <TotalTime>0</TotalTime>
  <Words>362</Words>
  <Application>Microsoft Office PowerPoint</Application>
  <PresentationFormat>Custom</PresentationFormat>
  <Paragraphs>136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TS103460566</vt:lpstr>
      <vt:lpstr>The Wireless Bird The Little Spotted Kiwi Image Capturing Device</vt:lpstr>
      <vt:lpstr>The Little Spotted Kiwi</vt:lpstr>
      <vt:lpstr>Outline</vt:lpstr>
      <vt:lpstr>Problem Definition</vt:lpstr>
      <vt:lpstr>Design Overview</vt:lpstr>
      <vt:lpstr>Design Overview</vt:lpstr>
      <vt:lpstr>Evaluation of the Mock-Prototype</vt:lpstr>
      <vt:lpstr>Data</vt:lpstr>
      <vt:lpstr>Analysis </vt:lpstr>
      <vt:lpstr>Discussion</vt:lpstr>
      <vt:lpstr>Field-Ready Product</vt:lpstr>
      <vt:lpstr>Field-Ready Product</vt:lpstr>
      <vt:lpstr>Cost</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2013-04-14T23:19:33Z</dcterms:created>
  <dcterms:modified xsi:type="dcterms:W3CDTF">2013-04-16T02:59:58Z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TC034605669991</vt:lpwstr>
  </property>
</Properties>
</file>